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  <p:sldMasterId id="2147483723" r:id="rId2"/>
    <p:sldMasterId id="2147483755" r:id="rId3"/>
  </p:sldMasterIdLst>
  <p:notesMasterIdLst>
    <p:notesMasterId r:id="rId30"/>
  </p:notesMasterIdLst>
  <p:handoutMasterIdLst>
    <p:handoutMasterId r:id="rId31"/>
  </p:handoutMasterIdLst>
  <p:sldIdLst>
    <p:sldId id="493" r:id="rId4"/>
    <p:sldId id="644" r:id="rId5"/>
    <p:sldId id="684" r:id="rId6"/>
    <p:sldId id="683" r:id="rId7"/>
    <p:sldId id="682" r:id="rId8"/>
    <p:sldId id="647" r:id="rId9"/>
    <p:sldId id="685" r:id="rId10"/>
    <p:sldId id="707" r:id="rId11"/>
    <p:sldId id="686" r:id="rId12"/>
    <p:sldId id="696" r:id="rId13"/>
    <p:sldId id="687" r:id="rId14"/>
    <p:sldId id="699" r:id="rId15"/>
    <p:sldId id="710" r:id="rId16"/>
    <p:sldId id="700" r:id="rId17"/>
    <p:sldId id="701" r:id="rId18"/>
    <p:sldId id="702" r:id="rId19"/>
    <p:sldId id="706" r:id="rId20"/>
    <p:sldId id="711" r:id="rId21"/>
    <p:sldId id="703" r:id="rId22"/>
    <p:sldId id="704" r:id="rId23"/>
    <p:sldId id="713" r:id="rId24"/>
    <p:sldId id="705" r:id="rId25"/>
    <p:sldId id="712" r:id="rId26"/>
    <p:sldId id="709" r:id="rId27"/>
    <p:sldId id="698" r:id="rId28"/>
    <p:sldId id="581" r:id="rId29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5">
          <p15:clr>
            <a:srgbClr val="A4A3A4"/>
          </p15:clr>
        </p15:guide>
        <p15:guide id="2" orient="horz" pos="4002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rrmann, Cynthia A.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A70"/>
    <a:srgbClr val="509F84"/>
    <a:srgbClr val="4D977D"/>
    <a:srgbClr val="E9E515"/>
    <a:srgbClr val="63BE9F"/>
    <a:srgbClr val="B3B3B3"/>
    <a:srgbClr val="578279"/>
    <a:srgbClr val="FFD553"/>
    <a:srgbClr val="97C979"/>
    <a:srgbClr val="4F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9" autoAdjust="0"/>
    <p:restoredTop sz="94906" autoAdjust="0"/>
  </p:normalViewPr>
  <p:slideViewPr>
    <p:cSldViewPr snapToGrid="0">
      <p:cViewPr varScale="1">
        <p:scale>
          <a:sx n="80" d="100"/>
          <a:sy n="80" d="100"/>
        </p:scale>
        <p:origin x="586" y="62"/>
      </p:cViewPr>
      <p:guideLst>
        <p:guide orient="horz" pos="905"/>
        <p:guide orient="horz" pos="400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ndrickson6\Desktop\Professional\Talks\Future%20of%20Parallel%20Computing\Efficiency%20of%20LLNL%20machin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ndrickson6\Desktop\Professional\Talks\Future%20of%20Parallel%20Computing\Efficiency%20of%20LLNL%20machin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Contributors to Performance</a:t>
            </a:r>
            <a:r>
              <a:rPr lang="en-US" baseline="0" dirty="0"/>
              <a:t> Improvement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63496414601767"/>
          <c:y val="0.10235368604541095"/>
          <c:w val="0.81039777356947562"/>
          <c:h val="0.7149704237652904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Sheet1!$D$35</c:f>
              <c:strCache>
                <c:ptCount val="1"/>
                <c:pt idx="0">
                  <c:v>peak (Gf/s)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Sheet1!$C$36:$C$37</c:f>
              <c:numCache>
                <c:formatCode>General</c:formatCode>
                <c:ptCount val="2"/>
                <c:pt idx="0">
                  <c:v>1988</c:v>
                </c:pt>
                <c:pt idx="1">
                  <c:v>2008</c:v>
                </c:pt>
              </c:numCache>
            </c:numRef>
          </c:xVal>
          <c:yVal>
            <c:numRef>
              <c:f>Sheet1!$D$36:$D$37</c:f>
              <c:numCache>
                <c:formatCode>General</c:formatCode>
                <c:ptCount val="2"/>
                <c:pt idx="0">
                  <c:v>1</c:v>
                </c:pt>
                <c:pt idx="1">
                  <c:v>1000000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CAF-4D6D-B666-F6CD93BE1209}"/>
            </c:ext>
          </c:extLst>
        </c:ser>
        <c:ser>
          <c:idx val="1"/>
          <c:order val="1"/>
          <c:tx>
            <c:strRef>
              <c:f>Sheet1!$E$35</c:f>
              <c:strCache>
                <c:ptCount val="1"/>
                <c:pt idx="0">
                  <c:v>Moore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Sheet1!$C$36:$C$37</c:f>
              <c:numCache>
                <c:formatCode>General</c:formatCode>
                <c:ptCount val="2"/>
                <c:pt idx="0">
                  <c:v>1988</c:v>
                </c:pt>
                <c:pt idx="1">
                  <c:v>2008</c:v>
                </c:pt>
              </c:numCache>
            </c:numRef>
          </c:xVal>
          <c:yVal>
            <c:numRef>
              <c:f>Sheet1!$E$36:$E$37</c:f>
              <c:numCache>
                <c:formatCode>General</c:formatCode>
                <c:ptCount val="2"/>
                <c:pt idx="0">
                  <c:v>1</c:v>
                </c:pt>
                <c:pt idx="1">
                  <c:v>1024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CAF-4D6D-B666-F6CD93BE1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0853520"/>
        <c:axId val="560856800"/>
      </c:scatterChart>
      <c:valAx>
        <c:axId val="560853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856800"/>
        <c:crosses val="autoZero"/>
        <c:crossBetween val="midCat"/>
      </c:valAx>
      <c:valAx>
        <c:axId val="56085680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Gf/s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8535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Power Efficiency </a:t>
            </a:r>
            <a:r>
              <a:rPr lang="en-US" dirty="0"/>
              <a:t>of LLNL's Computers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Sheet1!$F$2</c:f>
              <c:strCache>
                <c:ptCount val="1"/>
                <c:pt idx="0">
                  <c:v>Efficiency (Pf/s/MW)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Sheet1!$C$3:$C$10</c:f>
              <c:numCache>
                <c:formatCode>General</c:formatCode>
                <c:ptCount val="8"/>
                <c:pt idx="0">
                  <c:v>1998</c:v>
                </c:pt>
                <c:pt idx="1">
                  <c:v>2001</c:v>
                </c:pt>
                <c:pt idx="2">
                  <c:v>2005</c:v>
                </c:pt>
                <c:pt idx="3">
                  <c:v>2006</c:v>
                </c:pt>
                <c:pt idx="4">
                  <c:v>2009</c:v>
                </c:pt>
                <c:pt idx="5">
                  <c:v>2013</c:v>
                </c:pt>
                <c:pt idx="6">
                  <c:v>2018</c:v>
                </c:pt>
                <c:pt idx="7">
                  <c:v>2021</c:v>
                </c:pt>
              </c:numCache>
            </c:numRef>
          </c:xVal>
          <c:yVal>
            <c:numRef>
              <c:f>Sheet1!$F$3:$F$10</c:f>
              <c:numCache>
                <c:formatCode>General</c:formatCode>
                <c:ptCount val="8"/>
                <c:pt idx="0">
                  <c:v>3.2499999999999999E-3</c:v>
                </c:pt>
                <c:pt idx="1">
                  <c:v>1.23E-2</c:v>
                </c:pt>
                <c:pt idx="3">
                  <c:v>2.0833333333333336E-2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BAD-4416-9646-75B8537E25EB}"/>
            </c:ext>
          </c:extLst>
        </c:ser>
        <c:ser>
          <c:idx val="1"/>
          <c:order val="1"/>
          <c:tx>
            <c:strRef>
              <c:f>Sheet1!$R$2</c:f>
              <c:strCache>
                <c:ptCount val="1"/>
                <c:pt idx="0">
                  <c:v>Moore's Law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trendline>
            <c:name>Moore's Law Growth</c:name>
            <c:spPr>
              <a:ln w="9525" cap="rnd">
                <a:solidFill>
                  <a:srgbClr val="92D050"/>
                </a:solidFill>
                <a:prstDash val="dash"/>
              </a:ln>
              <a:effectLst/>
            </c:spPr>
            <c:trendlineType val="exp"/>
            <c:forward val="4"/>
            <c:backward val="1"/>
            <c:dispRSqr val="0"/>
            <c:dispEq val="0"/>
          </c:trendline>
          <c:xVal>
            <c:numRef>
              <c:f>Sheet1!$C$3:$C$9</c:f>
              <c:numCache>
                <c:formatCode>General</c:formatCode>
                <c:ptCount val="7"/>
                <c:pt idx="0">
                  <c:v>1998</c:v>
                </c:pt>
                <c:pt idx="1">
                  <c:v>2001</c:v>
                </c:pt>
                <c:pt idx="2">
                  <c:v>2005</c:v>
                </c:pt>
                <c:pt idx="3">
                  <c:v>2006</c:v>
                </c:pt>
                <c:pt idx="4">
                  <c:v>2009</c:v>
                </c:pt>
                <c:pt idx="5">
                  <c:v>2013</c:v>
                </c:pt>
                <c:pt idx="6">
                  <c:v>2018</c:v>
                </c:pt>
              </c:numCache>
            </c:numRef>
          </c:xVal>
          <c:yVal>
            <c:numRef>
              <c:f>Sheet1!$R$3:$R$9</c:f>
              <c:numCache>
                <c:formatCode>General</c:formatCode>
                <c:ptCount val="7"/>
                <c:pt idx="0">
                  <c:v>0.1</c:v>
                </c:pt>
                <c:pt idx="6">
                  <c:v>25.6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BAD-4416-9646-75B8537E25EB}"/>
            </c:ext>
          </c:extLst>
        </c:ser>
        <c:ser>
          <c:idx val="2"/>
          <c:order val="2"/>
          <c:tx>
            <c:strRef>
              <c:f>Sheet1!$I$2</c:f>
              <c:strCache>
                <c:ptCount val="1"/>
                <c:pt idx="0">
                  <c:v>Efficiency (Pf/s/MW)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Sheet1!$C$3:$C$10</c:f>
              <c:numCache>
                <c:formatCode>General</c:formatCode>
                <c:ptCount val="8"/>
                <c:pt idx="0">
                  <c:v>1998</c:v>
                </c:pt>
                <c:pt idx="1">
                  <c:v>2001</c:v>
                </c:pt>
                <c:pt idx="2">
                  <c:v>2005</c:v>
                </c:pt>
                <c:pt idx="3">
                  <c:v>2006</c:v>
                </c:pt>
                <c:pt idx="4">
                  <c:v>2009</c:v>
                </c:pt>
                <c:pt idx="5">
                  <c:v>2013</c:v>
                </c:pt>
                <c:pt idx="6">
                  <c:v>2018</c:v>
                </c:pt>
                <c:pt idx="7">
                  <c:v>2021</c:v>
                </c:pt>
              </c:numCache>
            </c:numRef>
          </c:xVal>
          <c:yVal>
            <c:numRef>
              <c:f>Sheet1!$I$3:$I$10</c:f>
              <c:numCache>
                <c:formatCode>General</c:formatCode>
                <c:ptCount val="8"/>
                <c:pt idx="2">
                  <c:v>0.24</c:v>
                </c:pt>
                <c:pt idx="4">
                  <c:v>0.27777777777777779</c:v>
                </c:pt>
                <c:pt idx="5">
                  <c:v>2.0833333333333335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BAD-4416-9646-75B8537E25EB}"/>
            </c:ext>
          </c:extLst>
        </c:ser>
        <c:ser>
          <c:idx val="3"/>
          <c:order val="3"/>
          <c:tx>
            <c:strRef>
              <c:f>Sheet1!$L$2</c:f>
              <c:strCache>
                <c:ptCount val="1"/>
                <c:pt idx="0">
                  <c:v>Efficiency (Pf/s/MW)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Sheet1!$C$3:$C$10</c:f>
              <c:numCache>
                <c:formatCode>General</c:formatCode>
                <c:ptCount val="8"/>
                <c:pt idx="0">
                  <c:v>1998</c:v>
                </c:pt>
                <c:pt idx="1">
                  <c:v>2001</c:v>
                </c:pt>
                <c:pt idx="2">
                  <c:v>2005</c:v>
                </c:pt>
                <c:pt idx="3">
                  <c:v>2006</c:v>
                </c:pt>
                <c:pt idx="4">
                  <c:v>2009</c:v>
                </c:pt>
                <c:pt idx="5">
                  <c:v>2013</c:v>
                </c:pt>
                <c:pt idx="6">
                  <c:v>2018</c:v>
                </c:pt>
                <c:pt idx="7">
                  <c:v>2021</c:v>
                </c:pt>
              </c:numCache>
            </c:numRef>
          </c:xVal>
          <c:yVal>
            <c:numRef>
              <c:f>Sheet1!$L$3:$L$10</c:f>
              <c:numCache>
                <c:formatCode>General</c:formatCode>
                <c:ptCount val="8"/>
                <c:pt idx="6">
                  <c:v>10.5982905982906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BAD-4416-9646-75B8537E25EB}"/>
            </c:ext>
          </c:extLst>
        </c:ser>
        <c:ser>
          <c:idx val="4"/>
          <c:order val="4"/>
          <c:tx>
            <c:strRef>
              <c:f>Sheet1!$O$2</c:f>
              <c:strCache>
                <c:ptCount val="1"/>
                <c:pt idx="0">
                  <c:v>Efficiency (Pf/s/MW)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Sheet1!$C$3:$C$10</c:f>
              <c:numCache>
                <c:formatCode>General</c:formatCode>
                <c:ptCount val="8"/>
                <c:pt idx="0">
                  <c:v>1998</c:v>
                </c:pt>
                <c:pt idx="1">
                  <c:v>2001</c:v>
                </c:pt>
                <c:pt idx="2">
                  <c:v>2005</c:v>
                </c:pt>
                <c:pt idx="3">
                  <c:v>2006</c:v>
                </c:pt>
                <c:pt idx="4">
                  <c:v>2009</c:v>
                </c:pt>
                <c:pt idx="5">
                  <c:v>2013</c:v>
                </c:pt>
                <c:pt idx="6">
                  <c:v>2018</c:v>
                </c:pt>
                <c:pt idx="7">
                  <c:v>2021</c:v>
                </c:pt>
              </c:numCache>
            </c:numRef>
          </c:xVal>
          <c:yVal>
            <c:numRef>
              <c:f>Sheet1!$O$3:$O$10</c:f>
              <c:numCache>
                <c:formatCode>General</c:formatCode>
                <c:ptCount val="8"/>
                <c:pt idx="7">
                  <c:v>32.5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BAD-4416-9646-75B8537E2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2928080"/>
        <c:axId val="692924472"/>
      </c:scatterChart>
      <c:valAx>
        <c:axId val="692928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9829912687835981"/>
              <c:y val="0.944895317875982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924472"/>
        <c:crosses val="autoZero"/>
        <c:crossBetween val="midCat"/>
      </c:valAx>
      <c:valAx>
        <c:axId val="692924472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Pf/s/MW</a:t>
                </a:r>
              </a:p>
            </c:rich>
          </c:tx>
          <c:layout>
            <c:manualLayout>
              <c:xMode val="edge"/>
              <c:yMode val="edge"/>
              <c:x val="3.0481465327169548E-2"/>
              <c:y val="0.439024045761095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928080"/>
        <c:crosses val="autoZero"/>
        <c:crossBetween val="midCat"/>
      </c:valAx>
      <c:spPr>
        <a:noFill/>
        <a:ln cmpd="sng">
          <a:noFill/>
          <a:prstDash val="dash"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sq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26833" cy="464185"/>
          </a:xfrm>
          <a:prstGeom prst="rect">
            <a:avLst/>
          </a:prstGeom>
        </p:spPr>
        <p:txBody>
          <a:bodyPr vert="horz" lIns="92889" tIns="46445" rIns="92889" bIns="46445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2"/>
            <a:ext cx="3026833" cy="464185"/>
          </a:xfrm>
          <a:prstGeom prst="rect">
            <a:avLst/>
          </a:prstGeom>
        </p:spPr>
        <p:txBody>
          <a:bodyPr vert="horz" lIns="92889" tIns="46445" rIns="92889" bIns="46445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5/24/2018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6"/>
            <a:ext cx="3026833" cy="464185"/>
          </a:xfrm>
          <a:prstGeom prst="rect">
            <a:avLst/>
          </a:prstGeom>
        </p:spPr>
        <p:txBody>
          <a:bodyPr vert="horz" lIns="92889" tIns="46445" rIns="92889" bIns="46445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6"/>
            <a:ext cx="3026833" cy="464185"/>
          </a:xfrm>
          <a:prstGeom prst="rect">
            <a:avLst/>
          </a:prstGeom>
        </p:spPr>
        <p:txBody>
          <a:bodyPr vert="horz" lIns="92889" tIns="46445" rIns="92889" bIns="46445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26833" cy="464185"/>
          </a:xfrm>
          <a:prstGeom prst="rect">
            <a:avLst/>
          </a:prstGeom>
        </p:spPr>
        <p:txBody>
          <a:bodyPr vert="horz" lIns="92889" tIns="46445" rIns="92889" bIns="46445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2"/>
            <a:ext cx="3026833" cy="464185"/>
          </a:xfrm>
          <a:prstGeom prst="rect">
            <a:avLst/>
          </a:prstGeom>
        </p:spPr>
        <p:txBody>
          <a:bodyPr vert="horz" lIns="92889" tIns="46445" rIns="92889" bIns="46445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9" tIns="46445" rIns="92889" bIns="4644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60"/>
            <a:ext cx="5588000" cy="4177665"/>
          </a:xfrm>
          <a:prstGeom prst="rect">
            <a:avLst/>
          </a:prstGeom>
        </p:spPr>
        <p:txBody>
          <a:bodyPr vert="horz" lIns="92889" tIns="46445" rIns="92889" bIns="4644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6"/>
            <a:ext cx="3026833" cy="464185"/>
          </a:xfrm>
          <a:prstGeom prst="rect">
            <a:avLst/>
          </a:prstGeom>
        </p:spPr>
        <p:txBody>
          <a:bodyPr vert="horz" lIns="92889" tIns="46445" rIns="92889" bIns="46445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6"/>
            <a:ext cx="3026833" cy="464185"/>
          </a:xfrm>
          <a:prstGeom prst="rect">
            <a:avLst/>
          </a:prstGeom>
        </p:spPr>
        <p:txBody>
          <a:bodyPr vert="horz" lIns="92889" tIns="46445" rIns="92889" bIns="46445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8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20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this right?  Or does power density decrease – allowing frequency to increase?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611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needs more narrative clarity.  This and the next few are the critical piece of the argument.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55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owe most of our improvement to the device engineers.  Dennard is over, and Moore is fading rapidly.  Continued improvement will have to reply primarily on architectural innovation.</a:t>
            </a:r>
          </a:p>
          <a:p>
            <a:r>
              <a:rPr lang="en-US" dirty="0"/>
              <a:t>Note – Moore + Dennard were net zero on power.  Moore continues to reduce power, but leakage current is a big constraint.  Power scales up with footprint.  Architecture can either increase or decrease power.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352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Top500 only started collecting power data in 2008. To get a longer perspective, I pulled together data from LLNL’s leadership-class machines since the late nineties.</a:t>
            </a:r>
          </a:p>
          <a:p>
            <a:r>
              <a:rPr lang="en-US" dirty="0"/>
              <a:t>Covers a more recent period than previous slide.</a:t>
            </a:r>
          </a:p>
          <a:p>
            <a:r>
              <a:rPr lang="en-US" dirty="0"/>
              <a:t>This data is EFFICIENCY, not performance.  Slower improvement than Moore/Dennard.</a:t>
            </a:r>
          </a:p>
          <a:p>
            <a:r>
              <a:rPr lang="en-US" dirty="0"/>
              <a:t>The data shows a degree of “punctuated equilibrium”.  Big steps forward with technology transitions.  But note that these transitions can be quite disruptive to algorithms and software stack.</a:t>
            </a:r>
          </a:p>
          <a:p>
            <a:r>
              <a:rPr lang="en-US" dirty="0"/>
              <a:t>Note power trends of most recent machines.  Without Moore/Dennard, device technology can’t do much for us.</a:t>
            </a:r>
          </a:p>
          <a:p>
            <a:r>
              <a:rPr lang="en-US" dirty="0"/>
              <a:t>Power trend is ominous for a 10 exaflop machine in the late 2020s.</a:t>
            </a:r>
          </a:p>
          <a:p>
            <a:r>
              <a:rPr lang="en-US" dirty="0"/>
              <a:t>Only trick left is architectural innovation.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63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Expand this into several slides with more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88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0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378" y="6316956"/>
            <a:ext cx="9144000" cy="544880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" y="3574553"/>
            <a:ext cx="9143245" cy="274297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565126"/>
            <a:ext cx="8229600" cy="1447576"/>
          </a:xfrm>
        </p:spPr>
        <p:txBody>
          <a:bodyPr anchor="b" anchorCtr="0"/>
          <a:lstStyle>
            <a:lvl1pPr>
              <a:lnSpc>
                <a:spcPts val="3800"/>
              </a:lnSpc>
              <a:defRPr sz="3600" b="1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024863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096715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85" y="6416000"/>
            <a:ext cx="4503614" cy="4355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rPr>
              <a:t>LLNL-PRES-751682</a:t>
            </a:r>
            <a:endParaRPr lang="en-US" sz="8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061" y="6446832"/>
            <a:ext cx="1865206" cy="31467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7035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59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352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368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6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6248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6232525"/>
            <a:ext cx="53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ACA9C-49FE-B84B-8CB4-B45710A18B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5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6248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6232525"/>
            <a:ext cx="53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4752D-9A38-6041-85A1-52DE7A69E2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526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378" y="6316956"/>
            <a:ext cx="9144000" cy="544880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" y="3574553"/>
            <a:ext cx="9143245" cy="274297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565126"/>
            <a:ext cx="8229600" cy="1447576"/>
          </a:xfrm>
        </p:spPr>
        <p:txBody>
          <a:bodyPr anchor="b" anchorCtr="0"/>
          <a:lstStyle>
            <a:lvl1pPr>
              <a:lnSpc>
                <a:spcPts val="3800"/>
              </a:lnSpc>
              <a:defRPr sz="3600" b="1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024863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096715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85" y="6416000"/>
            <a:ext cx="4503614" cy="4355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</a:t>
            </a:r>
            <a:r>
              <a:rPr lang="uk-UA" sz="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725150</a:t>
            </a:r>
            <a:endParaRPr lang="en-US" sz="8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061" y="6446832"/>
            <a:ext cx="1865206" cy="31467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9857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78025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19507"/>
            <a:ext cx="8229600" cy="1008771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6421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18759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95004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62237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83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16835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469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32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923593"/>
            <a:ext cx="9144000" cy="590074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24203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846664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5413" y="414338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3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8312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9412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378" y="6316956"/>
            <a:ext cx="9144000" cy="544880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3574553"/>
            <a:ext cx="9143245" cy="274297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565126"/>
            <a:ext cx="8229600" cy="1447576"/>
          </a:xfrm>
        </p:spPr>
        <p:txBody>
          <a:bodyPr anchor="b" anchorCtr="0"/>
          <a:lstStyle>
            <a:lvl1pPr>
              <a:lnSpc>
                <a:spcPts val="3800"/>
              </a:lnSpc>
              <a:defRPr sz="3600" b="1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024863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096715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385" y="6416000"/>
            <a:ext cx="4503614" cy="4355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rPr>
              <a:t>LLNL-PRES-731531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work was performed under the auspices of the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061" y="6446832"/>
            <a:ext cx="1865206" cy="31467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083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4025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19507"/>
            <a:ext cx="8229600" cy="1008771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2893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7631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5245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microsoft.com/office/2007/relationships/hdphoto" Target="../media/hdphoto2.wdp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1524"/>
            <a:ext cx="8229600" cy="49068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953" y="6698646"/>
            <a:ext cx="873871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600" dirty="0">
                <a:latin typeface="Arial"/>
                <a:cs typeface="Arial"/>
              </a:rPr>
              <a:t>LLNL-PRES-xxxxxx</a:t>
            </a: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3" y="6403252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6059" y="1267155"/>
            <a:ext cx="9150059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6" cstate="print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268" y="6449398"/>
            <a:ext cx="1012806" cy="390396"/>
          </a:xfrm>
          <a:prstGeom prst="rect">
            <a:avLst/>
          </a:prstGeom>
        </p:spPr>
      </p:pic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28" y="6496327"/>
            <a:ext cx="2731791" cy="2786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22" r:id="rId3"/>
    <p:sldLayoutId id="2147483721" r:id="rId4"/>
  </p:sldLayoutIdLst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3200" b="1" kern="120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24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6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1524"/>
            <a:ext cx="8229600" cy="49068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84953" y="6705600"/>
            <a:ext cx="873871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600">
                <a:latin typeface="+mn-lt"/>
                <a:cs typeface="Arial"/>
              </a:rPr>
              <a:t>LLNL-PRES-XXXXX</a:t>
            </a:r>
            <a:endParaRPr lang="en-US" sz="600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6059" y="1267155"/>
            <a:ext cx="9150059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14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584" y="6449442"/>
            <a:ext cx="1012806" cy="390396"/>
          </a:xfrm>
          <a:prstGeom prst="rect">
            <a:avLst/>
          </a:prstGeom>
        </p:spPr>
      </p:pic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496327"/>
            <a:ext cx="2731791" cy="278643"/>
          </a:xfrm>
          <a:prstGeom prst="rect">
            <a:avLst/>
          </a:prstGeom>
        </p:spPr>
      </p:pic>
      <p:pic>
        <p:nvPicPr>
          <p:cNvPr id="13" name="Picture 12" descr="cedmav-logo.pdf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505476"/>
            <a:ext cx="663011" cy="3100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872" y="6477639"/>
            <a:ext cx="914400" cy="365760"/>
          </a:xfrm>
          <a:prstGeom prst="rect">
            <a:avLst/>
          </a:prstGeom>
        </p:spPr>
      </p:pic>
      <p:pic>
        <p:nvPicPr>
          <p:cNvPr id="12" name="Picture 4" descr="ExaCT"/>
          <p:cNvPicPr>
            <a:picLocks noChangeAspect="1" noChangeArrowheads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2133" y="6477000"/>
            <a:ext cx="1099007" cy="3670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SDAV_logo_blue.pn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5715000" y="6477639"/>
            <a:ext cx="2479359" cy="365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738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3200" b="1" kern="120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24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6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/>
              </a:rPr>
              <a:t>UNCLASSIFIED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1524"/>
            <a:ext cx="8229600" cy="49068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953" y="6698646"/>
            <a:ext cx="873871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latin typeface="Arial"/>
                <a:cs typeface="Arial"/>
              </a:rPr>
              <a:t>LLNL-PRES-</a:t>
            </a:r>
            <a:r>
              <a:rPr lang="uk-UA" sz="600" dirty="0">
                <a:latin typeface="Arial"/>
                <a:cs typeface="Arial"/>
              </a:rPr>
              <a:t>725150</a:t>
            </a:r>
            <a:endParaRPr lang="en-US" sz="600" dirty="0">
              <a:latin typeface="Arial"/>
              <a:cs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3" y="6403252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6059" y="1267155"/>
            <a:ext cx="9150059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14" cstate="print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268" y="6449398"/>
            <a:ext cx="1012806" cy="390396"/>
          </a:xfrm>
          <a:prstGeom prst="rect">
            <a:avLst/>
          </a:prstGeom>
        </p:spPr>
      </p:pic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28" y="6496327"/>
            <a:ext cx="2731791" cy="27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9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3200" b="1" kern="120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24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6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914395"/>
            <a:ext cx="8229600" cy="945902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Day After Tomorrow: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Looming Post-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Exascale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Crisis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1" y="3081198"/>
            <a:ext cx="4572000" cy="706657"/>
          </a:xfrm>
        </p:spPr>
        <p:txBody>
          <a:bodyPr/>
          <a:lstStyle/>
          <a:p>
            <a:pPr lvl="0"/>
            <a:r>
              <a:rPr lang="en-US" sz="2000" b="1" dirty="0"/>
              <a:t>Bruce Hendrickson</a:t>
            </a:r>
          </a:p>
          <a:p>
            <a:pPr lvl="0"/>
            <a:r>
              <a:rPr lang="en-US" sz="2000" dirty="0"/>
              <a:t>Associate Director, Computation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517983" y="3230250"/>
            <a:ext cx="3278508" cy="397500"/>
          </a:xfrm>
          <a:prstGeom prst="rect">
            <a:avLst/>
          </a:prstGeom>
        </p:spPr>
        <p:txBody>
          <a:bodyPr vert="horz" lIns="0" tIns="91440" rIns="0" rtlCol="0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IPDPS</a:t>
            </a:r>
          </a:p>
          <a:p>
            <a:pPr lvl="0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May 24,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04874C4-3935-4FBA-9F27-0E5644BE34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317451"/>
              </p:ext>
            </p:extLst>
          </p:nvPr>
        </p:nvGraphicFramePr>
        <p:xfrm>
          <a:off x="117884" y="1792941"/>
          <a:ext cx="6740116" cy="447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B001046-FE27-4695-827C-251621F96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drivers for performance improvement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267DD91-26F9-4B51-A043-9F09F61E0273}"/>
              </a:ext>
            </a:extLst>
          </p:cNvPr>
          <p:cNvGrpSpPr/>
          <p:nvPr/>
        </p:nvGrpSpPr>
        <p:grpSpPr>
          <a:xfrm>
            <a:off x="6217526" y="2159946"/>
            <a:ext cx="2787158" cy="3302213"/>
            <a:chOff x="6217526" y="2159946"/>
            <a:chExt cx="2787158" cy="330221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F0D730C-820E-48E8-924D-A90FAF108922}"/>
                </a:ext>
              </a:extLst>
            </p:cNvPr>
            <p:cNvSpPr txBox="1"/>
            <p:nvPr/>
          </p:nvSpPr>
          <p:spPr>
            <a:xfrm>
              <a:off x="6579819" y="4488071"/>
              <a:ext cx="1879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Denser transistors</a:t>
              </a:r>
            </a:p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(Moore)</a:t>
              </a:r>
            </a:p>
          </p:txBody>
        </p:sp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0B0DA3BA-A00F-4BA0-8C54-795F566D0B7F}"/>
                </a:ext>
              </a:extLst>
            </p:cNvPr>
            <p:cNvSpPr/>
            <p:nvPr/>
          </p:nvSpPr>
          <p:spPr>
            <a:xfrm>
              <a:off x="6349496" y="2783254"/>
              <a:ext cx="295533" cy="1058060"/>
            </a:xfrm>
            <a:prstGeom prst="rightBrace">
              <a:avLst/>
            </a:prstGeom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9218616F-83CC-4C3A-9A25-A673E88B2AD4}"/>
                </a:ext>
              </a:extLst>
            </p:cNvPr>
            <p:cNvSpPr/>
            <p:nvPr/>
          </p:nvSpPr>
          <p:spPr>
            <a:xfrm>
              <a:off x="6217526" y="2464576"/>
              <a:ext cx="295534" cy="332966"/>
            </a:xfrm>
            <a:prstGeom prst="rightBrace">
              <a:avLst/>
            </a:prstGeom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5FD13C-BDF5-4C9D-8B16-FB94292615DE}"/>
                </a:ext>
              </a:extLst>
            </p:cNvPr>
            <p:cNvSpPr txBox="1"/>
            <p:nvPr/>
          </p:nvSpPr>
          <p:spPr>
            <a:xfrm>
              <a:off x="6652500" y="3134856"/>
              <a:ext cx="12794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Faster clock</a:t>
              </a:r>
            </a:p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(Dennard)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4A0E94-970F-4974-B0E8-B6EB6608BFFD}"/>
                </a:ext>
              </a:extLst>
            </p:cNvPr>
            <p:cNvSpPr txBox="1"/>
            <p:nvPr/>
          </p:nvSpPr>
          <p:spPr>
            <a:xfrm>
              <a:off x="6554526" y="2471600"/>
              <a:ext cx="17199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Bigger footprint</a:t>
              </a:r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9FA65ED2-C852-4BBE-AC5B-38BC9536188E}"/>
                </a:ext>
              </a:extLst>
            </p:cNvPr>
            <p:cNvSpPr/>
            <p:nvPr/>
          </p:nvSpPr>
          <p:spPr>
            <a:xfrm>
              <a:off x="6330967" y="2218896"/>
              <a:ext cx="295533" cy="256145"/>
            </a:xfrm>
            <a:prstGeom prst="rightBrace">
              <a:avLst/>
            </a:prstGeom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D18589-9939-4002-AAF5-75D5EAA38C69}"/>
                </a:ext>
              </a:extLst>
            </p:cNvPr>
            <p:cNvSpPr txBox="1"/>
            <p:nvPr/>
          </p:nvSpPr>
          <p:spPr>
            <a:xfrm>
              <a:off x="6554526" y="2159946"/>
              <a:ext cx="245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Architectural innovation</a:t>
              </a:r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34F36A0A-97F5-4A9C-9187-1DFB96106AA2}"/>
                </a:ext>
              </a:extLst>
            </p:cNvPr>
            <p:cNvSpPr/>
            <p:nvPr/>
          </p:nvSpPr>
          <p:spPr>
            <a:xfrm>
              <a:off x="6241593" y="3841314"/>
              <a:ext cx="295533" cy="1620845"/>
            </a:xfrm>
            <a:prstGeom prst="rightBrace">
              <a:avLst/>
            </a:prstGeom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89D477B-3192-46F3-8467-E20984D86639}"/>
              </a:ext>
            </a:extLst>
          </p:cNvPr>
          <p:cNvGrpSpPr/>
          <p:nvPr/>
        </p:nvGrpSpPr>
        <p:grpSpPr>
          <a:xfrm>
            <a:off x="3238967" y="2413922"/>
            <a:ext cx="2617085" cy="3033949"/>
            <a:chOff x="3238967" y="2413922"/>
            <a:chExt cx="2617085" cy="303394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F0AFD4-3E9A-465D-8C8A-5047C9537115}"/>
                </a:ext>
              </a:extLst>
            </p:cNvPr>
            <p:cNvSpPr txBox="1"/>
            <p:nvPr/>
          </p:nvSpPr>
          <p:spPr>
            <a:xfrm>
              <a:off x="3238967" y="3825484"/>
              <a:ext cx="2168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alibri" panose="020F0502020204030204" pitchFamily="34" charset="0"/>
                  <a:cs typeface="Calibri" panose="020F0502020204030204" pitchFamily="34" charset="0"/>
                </a:rPr>
                <a:t>Small power increase</a:t>
              </a:r>
            </a:p>
          </p:txBody>
        </p:sp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FD3F235F-82D5-4B56-9FD5-EC0963381377}"/>
                </a:ext>
              </a:extLst>
            </p:cNvPr>
            <p:cNvSpPr/>
            <p:nvPr/>
          </p:nvSpPr>
          <p:spPr>
            <a:xfrm>
              <a:off x="5447915" y="2783254"/>
              <a:ext cx="408137" cy="2664617"/>
            </a:xfrm>
            <a:prstGeom prst="leftBrace">
              <a:avLst/>
            </a:prstGeom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D5D9CB-C87F-4FA3-9931-E13F07C6CC54}"/>
                </a:ext>
              </a:extLst>
            </p:cNvPr>
            <p:cNvSpPr txBox="1"/>
            <p:nvPr/>
          </p:nvSpPr>
          <p:spPr>
            <a:xfrm>
              <a:off x="3831668" y="2413922"/>
              <a:ext cx="1599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alibri" panose="020F0502020204030204" pitchFamily="34" charset="0"/>
                  <a:cs typeface="Calibri" panose="020F0502020204030204" pitchFamily="34" charset="0"/>
                </a:rPr>
                <a:t>Power increase</a:t>
              </a:r>
            </a:p>
          </p:txBody>
        </p:sp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1B92714B-4A65-42E0-9DB5-BC90A8908BF5}"/>
                </a:ext>
              </a:extLst>
            </p:cNvPr>
            <p:cNvSpPr/>
            <p:nvPr/>
          </p:nvSpPr>
          <p:spPr>
            <a:xfrm>
              <a:off x="5373141" y="2471600"/>
              <a:ext cx="408137" cy="311654"/>
            </a:xfrm>
            <a:prstGeom prst="leftBrace">
              <a:avLst/>
            </a:prstGeom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0AFBB8B-E3AE-4A8B-985F-E29F930C4DF0}"/>
              </a:ext>
            </a:extLst>
          </p:cNvPr>
          <p:cNvSpPr txBox="1"/>
          <p:nvPr/>
        </p:nvSpPr>
        <p:spPr>
          <a:xfrm>
            <a:off x="1658338" y="4314481"/>
            <a:ext cx="126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Top500 #1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F8E95D-0F8C-4C83-9E47-FA66BC825AFC}"/>
              </a:ext>
            </a:extLst>
          </p:cNvPr>
          <p:cNvSpPr txBox="1"/>
          <p:nvPr/>
        </p:nvSpPr>
        <p:spPr>
          <a:xfrm>
            <a:off x="2565093" y="5045881"/>
            <a:ext cx="148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Moore’s Law</a:t>
            </a:r>
          </a:p>
        </p:txBody>
      </p:sp>
    </p:spTree>
    <p:extLst>
      <p:ext uri="{BB962C8B-B14F-4D97-AF65-F5344CB8AC3E}">
        <p14:creationId xmlns:p14="http://schemas.microsoft.com/office/powerpoint/2010/main" val="86050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EB813-4CDC-45BD-A2EF-F4B27B3D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Livermore Lab’s machine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36E6C-CACB-419D-AE5D-0864F07F9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 title="Power Efficiency of LLNL's Leading Computers">
            <a:extLst>
              <a:ext uri="{FF2B5EF4-FFF2-40B4-BE49-F238E27FC236}">
                <a16:creationId xmlns:a16="http://schemas.microsoft.com/office/drawing/2014/main" id="{EA9C0833-124B-4A09-892E-770B0AD5A1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689325"/>
              </p:ext>
            </p:extLst>
          </p:nvPr>
        </p:nvGraphicFramePr>
        <p:xfrm>
          <a:off x="387531" y="1436462"/>
          <a:ext cx="8368937" cy="4650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455F3E5E-E2E3-456F-9099-4104E0D95017}"/>
              </a:ext>
            </a:extLst>
          </p:cNvPr>
          <p:cNvSpPr/>
          <p:nvPr/>
        </p:nvSpPr>
        <p:spPr bwMode="auto">
          <a:xfrm>
            <a:off x="1927415" y="4365809"/>
            <a:ext cx="2734235" cy="1075765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C0CDBD-2B16-46EA-961F-72E4EAD6FB83}"/>
              </a:ext>
            </a:extLst>
          </p:cNvPr>
          <p:cNvSpPr/>
          <p:nvPr/>
        </p:nvSpPr>
        <p:spPr bwMode="auto">
          <a:xfrm>
            <a:off x="3558991" y="2868706"/>
            <a:ext cx="2734235" cy="1237129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61F8F1-8400-4BD0-A944-D0256F8D49E3}"/>
              </a:ext>
            </a:extLst>
          </p:cNvPr>
          <p:cNvSpPr txBox="1"/>
          <p:nvPr/>
        </p:nvSpPr>
        <p:spPr>
          <a:xfrm>
            <a:off x="4325893" y="5149651"/>
            <a:ext cx="1207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Killer micros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A11B36-07D7-471B-9F06-60ED5F37E849}"/>
              </a:ext>
            </a:extLst>
          </p:cNvPr>
          <p:cNvSpPr txBox="1"/>
          <p:nvPr/>
        </p:nvSpPr>
        <p:spPr>
          <a:xfrm>
            <a:off x="2915555" y="2730669"/>
            <a:ext cx="1075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BlueGenes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309FF4-8C68-4808-97FD-90DF17CE863D}"/>
              </a:ext>
            </a:extLst>
          </p:cNvPr>
          <p:cNvSpPr txBox="1"/>
          <p:nvPr/>
        </p:nvSpPr>
        <p:spPr>
          <a:xfrm>
            <a:off x="5902667" y="2255632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GPU-based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014CB2-CF39-429B-B70F-32CF4C1A8A6E}"/>
              </a:ext>
            </a:extLst>
          </p:cNvPr>
          <p:cNvSpPr txBox="1"/>
          <p:nvPr/>
        </p:nvSpPr>
        <p:spPr>
          <a:xfrm>
            <a:off x="7534033" y="1995647"/>
            <a:ext cx="1424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Exascale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target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3AC019-DBCB-4A1E-A05F-F94C1457E5CF}"/>
              </a:ext>
            </a:extLst>
          </p:cNvPr>
          <p:cNvSpPr txBox="1"/>
          <p:nvPr/>
        </p:nvSpPr>
        <p:spPr>
          <a:xfrm>
            <a:off x="4524028" y="3767023"/>
            <a:ext cx="76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1.8 MW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C6C25F-2B0F-45BC-AA05-B4284EF1195C}"/>
              </a:ext>
            </a:extLst>
          </p:cNvPr>
          <p:cNvSpPr txBox="1"/>
          <p:nvPr/>
        </p:nvSpPr>
        <p:spPr>
          <a:xfrm>
            <a:off x="5347313" y="3120215"/>
            <a:ext cx="76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9.6 MW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FB8046-1DF8-487F-B744-3B2768A0954C}"/>
              </a:ext>
            </a:extLst>
          </p:cNvPr>
          <p:cNvSpPr txBox="1"/>
          <p:nvPr/>
        </p:nvSpPr>
        <p:spPr>
          <a:xfrm>
            <a:off x="6504162" y="2602410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11.7 MW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462C7B-06F6-411F-86AE-D4310250389B}"/>
              </a:ext>
            </a:extLst>
          </p:cNvPr>
          <p:cNvSpPr txBox="1"/>
          <p:nvPr/>
        </p:nvSpPr>
        <p:spPr>
          <a:xfrm>
            <a:off x="1929322" y="3480861"/>
            <a:ext cx="9220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Moore’s Law</a:t>
            </a:r>
          </a:p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Trendline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86B620-CE02-48CC-B7C5-49F3EC1601E7}"/>
              </a:ext>
            </a:extLst>
          </p:cNvPr>
          <p:cNvCxnSpPr/>
          <p:nvPr/>
        </p:nvCxnSpPr>
        <p:spPr>
          <a:xfrm>
            <a:off x="2628900" y="3767023"/>
            <a:ext cx="222469" cy="110431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018FB25-7E28-475E-A66D-49CCC5F069B5}"/>
              </a:ext>
            </a:extLst>
          </p:cNvPr>
          <p:cNvSpPr txBox="1"/>
          <p:nvPr/>
        </p:nvSpPr>
        <p:spPr>
          <a:xfrm>
            <a:off x="7303464" y="2255632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40 MW</a:t>
            </a:r>
          </a:p>
        </p:txBody>
      </p:sp>
    </p:spTree>
    <p:extLst>
      <p:ext uri="{BB962C8B-B14F-4D97-AF65-F5344CB8AC3E}">
        <p14:creationId xmlns:p14="http://schemas.microsoft.com/office/powerpoint/2010/main" val="214358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21494-2423-44BE-AC61-374B59AC9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853AB-2946-42DE-BB46-92083DCEA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109" y="1436688"/>
            <a:ext cx="8436519" cy="4881532"/>
          </a:xfrm>
        </p:spPr>
        <p:txBody>
          <a:bodyPr>
            <a:normAutofit/>
          </a:bodyPr>
          <a:lstStyle/>
          <a:p>
            <a:r>
              <a:rPr lang="en-US" dirty="0"/>
              <a:t>Historical drivers of performance improvement are dead or dying</a:t>
            </a:r>
          </a:p>
          <a:p>
            <a:pPr lvl="1"/>
            <a:r>
              <a:rPr lang="en-US" dirty="0"/>
              <a:t>Future performance gains will almost certainly be at a slower rate</a:t>
            </a:r>
          </a:p>
          <a:p>
            <a:r>
              <a:rPr lang="en-US" dirty="0"/>
              <a:t>Power for our top machines is a major facility and cost issue</a:t>
            </a:r>
          </a:p>
          <a:p>
            <a:pPr lvl="1"/>
            <a:r>
              <a:rPr lang="en-US" dirty="0"/>
              <a:t>Moore and Dennard can no longer help much</a:t>
            </a:r>
          </a:p>
          <a:p>
            <a:pPr lvl="1"/>
            <a:r>
              <a:rPr lang="en-US" b="1" i="1" dirty="0"/>
              <a:t>Architectural innovation needs to play a pivotal role</a:t>
            </a:r>
          </a:p>
          <a:p>
            <a:r>
              <a:rPr lang="en-US" dirty="0"/>
              <a:t>But architectural innovation can be disruptive to the software stack</a:t>
            </a:r>
          </a:p>
          <a:p>
            <a:pPr lvl="1"/>
            <a:r>
              <a:rPr lang="en-US" dirty="0"/>
              <a:t>E.g. Livermore Lab spent 10s of millions of dollars preparing codes for our new GPU-based machine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6CAC55-6D49-461A-86EE-F65733D67A59}"/>
              </a:ext>
            </a:extLst>
          </p:cNvPr>
          <p:cNvSpPr txBox="1"/>
          <p:nvPr/>
        </p:nvSpPr>
        <p:spPr>
          <a:xfrm>
            <a:off x="465109" y="5647642"/>
            <a:ext cx="821378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Technology trends are turning against us</a:t>
            </a:r>
          </a:p>
          <a:p>
            <a:pPr algn="ctr"/>
            <a:r>
              <a:rPr lang="en-US" sz="2000" b="1" i="1" dirty="0"/>
              <a:t>just as the needs and expectations for HPC are exploding!</a:t>
            </a:r>
          </a:p>
        </p:txBody>
      </p:sp>
    </p:spTree>
    <p:extLst>
      <p:ext uri="{BB962C8B-B14F-4D97-AF65-F5344CB8AC3E}">
        <p14:creationId xmlns:p14="http://schemas.microsoft.com/office/powerpoint/2010/main" val="301020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B0401-89E5-4BC3-852B-24325265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Over-the-horizon ideas to reduce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5C5AE-F946-42E8-B0E8-BA566D198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6688"/>
            <a:ext cx="8237510" cy="4881532"/>
          </a:xfrm>
        </p:spPr>
        <p:txBody>
          <a:bodyPr/>
          <a:lstStyle/>
          <a:p>
            <a:r>
              <a:rPr lang="en-US" dirty="0"/>
              <a:t>Lots of interesting research ideas, e.g.</a:t>
            </a:r>
          </a:p>
          <a:p>
            <a:pPr lvl="1"/>
            <a:r>
              <a:rPr lang="en-US" dirty="0"/>
              <a:t>Cryogenic/superconducting computing</a:t>
            </a:r>
          </a:p>
          <a:p>
            <a:pPr lvl="1"/>
            <a:r>
              <a:rPr lang="en-US" dirty="0"/>
              <a:t>Reversible computing</a:t>
            </a:r>
          </a:p>
          <a:p>
            <a:pPr lvl="1"/>
            <a:r>
              <a:rPr lang="en-US" dirty="0"/>
              <a:t>Quantum computing</a:t>
            </a:r>
          </a:p>
          <a:p>
            <a:pPr lvl="1"/>
            <a:r>
              <a:rPr lang="en-US" dirty="0"/>
              <a:t>New devices, e.g. carbon nanotube transistors</a:t>
            </a:r>
          </a:p>
          <a:p>
            <a:endParaRPr lang="en-US" dirty="0"/>
          </a:p>
          <a:p>
            <a:r>
              <a:rPr lang="en-US" dirty="0"/>
              <a:t>Unfortunately, none of these look to be ready for large-scale, general purpose computing for many years to come</a:t>
            </a:r>
          </a:p>
          <a:p>
            <a:r>
              <a:rPr lang="en-US" dirty="0"/>
              <a:t>Architectural innovation with CMOS is the only viable path for the near (and not-so-near) future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88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C55F-D8A7-4287-80A7-93FE29EBC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wrong with architectural innovation?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0F928-FD28-4C6F-BC7D-E55B6FCEE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6688"/>
            <a:ext cx="8237510" cy="4881532"/>
          </a:xfrm>
        </p:spPr>
        <p:txBody>
          <a:bodyPr/>
          <a:lstStyle/>
          <a:p>
            <a:r>
              <a:rPr lang="en-US" dirty="0"/>
              <a:t>Livermore Lab’s experience</a:t>
            </a:r>
          </a:p>
          <a:p>
            <a:pPr lvl="1"/>
            <a:r>
              <a:rPr lang="en-US" dirty="0" err="1"/>
              <a:t>BlueGene</a:t>
            </a:r>
            <a:r>
              <a:rPr lang="en-US" dirty="0"/>
              <a:t> was mini-core machine, with less memory/processor</a:t>
            </a:r>
          </a:p>
          <a:p>
            <a:pPr lvl="2"/>
            <a:r>
              <a:rPr lang="en-US" dirty="0"/>
              <a:t>Many existing codes and algorithms needed to be changed</a:t>
            </a:r>
          </a:p>
          <a:p>
            <a:pPr lvl="1"/>
            <a:r>
              <a:rPr lang="en-US" dirty="0"/>
              <a:t>GPU machine is even more disruptive to software base</a:t>
            </a:r>
          </a:p>
          <a:p>
            <a:pPr lvl="2"/>
            <a:r>
              <a:rPr lang="en-US" dirty="0"/>
              <a:t>Lab has spent 10s of millions of dollars on algorithms &amp; software to get ready</a:t>
            </a:r>
          </a:p>
          <a:p>
            <a:pPr lvl="2"/>
            <a:r>
              <a:rPr lang="en-US" dirty="0"/>
              <a:t>Still much work to do – </a:t>
            </a:r>
            <a:r>
              <a:rPr lang="en-US" i="1" dirty="0"/>
              <a:t>just for this one innovation</a:t>
            </a:r>
          </a:p>
          <a:p>
            <a:r>
              <a:rPr lang="en-US" dirty="0"/>
              <a:t>Each architectural advance is a </a:t>
            </a:r>
            <a:r>
              <a:rPr lang="en-US" b="1" i="1" dirty="0"/>
              <a:t>one-time win</a:t>
            </a:r>
          </a:p>
          <a:p>
            <a:pPr lvl="1"/>
            <a:r>
              <a:rPr lang="en-US" dirty="0"/>
              <a:t>We will need a continued stream of advances to sustain progress</a:t>
            </a:r>
          </a:p>
          <a:p>
            <a:pPr lvl="1"/>
            <a:r>
              <a:rPr lang="en-US" dirty="0"/>
              <a:t>Optimizations for any specific architecture will have a short lifespan</a:t>
            </a:r>
          </a:p>
        </p:txBody>
      </p:sp>
    </p:spTree>
    <p:extLst>
      <p:ext uri="{BB962C8B-B14F-4D97-AF65-F5344CB8AC3E}">
        <p14:creationId xmlns:p14="http://schemas.microsoft.com/office/powerpoint/2010/main" val="3268504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5940D-35FB-4A05-9EFA-D482F508F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von Neumann model is part of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D6CE0-3A20-4E67-B36F-2F402C122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6688"/>
            <a:ext cx="8237510" cy="4881532"/>
          </a:xfrm>
        </p:spPr>
        <p:txBody>
          <a:bodyPr/>
          <a:lstStyle/>
          <a:p>
            <a:r>
              <a:rPr lang="en-US" dirty="0"/>
              <a:t>Logical and numerical operations use comparatively little power</a:t>
            </a:r>
          </a:p>
          <a:p>
            <a:r>
              <a:rPr lang="en-US" dirty="0"/>
              <a:t>Data movement consumes the vast majority of the power</a:t>
            </a:r>
          </a:p>
          <a:p>
            <a:endParaRPr lang="en-US" dirty="0"/>
          </a:p>
          <a:p>
            <a:r>
              <a:rPr lang="en-US" dirty="0"/>
              <a:t>Recall von Neumann execution model</a:t>
            </a:r>
          </a:p>
          <a:p>
            <a:pPr lvl="1"/>
            <a:r>
              <a:rPr lang="en-US" dirty="0"/>
              <a:t>Smart processor / dumb memory</a:t>
            </a:r>
          </a:p>
          <a:p>
            <a:pPr lvl="1"/>
            <a:r>
              <a:rPr lang="en-US" dirty="0"/>
              <a:t>Fetch an instruction</a:t>
            </a:r>
          </a:p>
          <a:p>
            <a:pPr lvl="1"/>
            <a:r>
              <a:rPr lang="en-US" dirty="0"/>
              <a:t>Fetch operands</a:t>
            </a:r>
          </a:p>
          <a:p>
            <a:pPr lvl="1"/>
            <a:r>
              <a:rPr lang="en-US" dirty="0"/>
              <a:t>Execute</a:t>
            </a:r>
          </a:p>
          <a:p>
            <a:pPr lvl="1"/>
            <a:r>
              <a:rPr lang="en-US" dirty="0"/>
              <a:t>Write result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Lots of data movement!</a:t>
            </a:r>
          </a:p>
        </p:txBody>
      </p:sp>
    </p:spTree>
    <p:extLst>
      <p:ext uri="{BB962C8B-B14F-4D97-AF65-F5344CB8AC3E}">
        <p14:creationId xmlns:p14="http://schemas.microsoft.com/office/powerpoint/2010/main" val="1490917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4BC6-F755-41FC-A5F0-34F5C25F4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data movement costs be reduced?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DBA45-B7A9-4662-94D2-16CBBE1DE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6688"/>
            <a:ext cx="8237510" cy="4881532"/>
          </a:xfrm>
        </p:spPr>
        <p:txBody>
          <a:bodyPr/>
          <a:lstStyle/>
          <a:p>
            <a:r>
              <a:rPr lang="en-US" dirty="0"/>
              <a:t>New technology, e.g. optical interconnects</a:t>
            </a:r>
          </a:p>
          <a:p>
            <a:r>
              <a:rPr lang="en-US" dirty="0"/>
              <a:t>Make better use of data that I have already fetched</a:t>
            </a:r>
          </a:p>
          <a:p>
            <a:pPr lvl="1"/>
            <a:r>
              <a:rPr lang="en-US" dirty="0"/>
              <a:t>Temporal or spatial locality &amp; memory hierarchies</a:t>
            </a:r>
          </a:p>
          <a:p>
            <a:pPr lvl="1"/>
            <a:r>
              <a:rPr lang="en-US" dirty="0"/>
              <a:t>Vectorization</a:t>
            </a:r>
          </a:p>
          <a:p>
            <a:pPr lvl="1"/>
            <a:r>
              <a:rPr lang="en-US" dirty="0"/>
              <a:t>Lots of algorithmic opportunities – e.g. higher-order numerical methods</a:t>
            </a:r>
          </a:p>
          <a:p>
            <a:r>
              <a:rPr lang="en-US" dirty="0"/>
              <a:t>Non-von Neumann alternatives, e.g.</a:t>
            </a:r>
          </a:p>
          <a:p>
            <a:pPr lvl="1"/>
            <a:r>
              <a:rPr lang="en-US" dirty="0"/>
              <a:t>Processing in or near memory</a:t>
            </a:r>
          </a:p>
          <a:p>
            <a:pPr lvl="1"/>
            <a:r>
              <a:rPr lang="en-US" dirty="0"/>
              <a:t>Aggressively heterogeneous processors</a:t>
            </a:r>
          </a:p>
          <a:p>
            <a:pPr lvl="1"/>
            <a:r>
              <a:rPr lang="en-US" dirty="0"/>
              <a:t>Reconfigurable hardware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01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B864D-0AEB-4B23-9095-AC1A1589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von Neumann possibilities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630F-9966-4757-9AFE-5A87258AA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6688"/>
            <a:ext cx="8237510" cy="4881532"/>
          </a:xfrm>
        </p:spPr>
        <p:txBody>
          <a:bodyPr/>
          <a:lstStyle/>
          <a:p>
            <a:r>
              <a:rPr lang="en-US" dirty="0"/>
              <a:t>“Beyond von Neumann” ideas for reducing power include:</a:t>
            </a:r>
          </a:p>
          <a:p>
            <a:pPr lvl="1"/>
            <a:r>
              <a:rPr lang="en-US" dirty="0"/>
              <a:t>Move processing closer to memory (e.g. PIM)</a:t>
            </a:r>
          </a:p>
          <a:p>
            <a:pPr lvl="2"/>
            <a:r>
              <a:rPr lang="en-US" dirty="0"/>
              <a:t>Smarter memory can compute and send answer to processor</a:t>
            </a:r>
          </a:p>
          <a:p>
            <a:pPr lvl="2"/>
            <a:r>
              <a:rPr lang="en-US" dirty="0"/>
              <a:t>Potential for large reduction in data movement</a:t>
            </a:r>
          </a:p>
          <a:p>
            <a:pPr lvl="1"/>
            <a:r>
              <a:rPr lang="en-US" dirty="0"/>
              <a:t>Massively heterogeneous processing (e.g. diverse accelerators)</a:t>
            </a:r>
          </a:p>
          <a:p>
            <a:pPr lvl="2"/>
            <a:r>
              <a:rPr lang="en-US" dirty="0"/>
              <a:t>Have multiple specialized computation elements that perform different classes of computations very efficiently</a:t>
            </a:r>
          </a:p>
          <a:p>
            <a:pPr lvl="1"/>
            <a:r>
              <a:rPr lang="en-US" dirty="0"/>
              <a:t>Reconfigurable hardware (e.g. FPGAs)</a:t>
            </a:r>
          </a:p>
          <a:p>
            <a:pPr lvl="2"/>
            <a:r>
              <a:rPr lang="en-US" dirty="0"/>
              <a:t>Change hardware on the fly to efficiently execute expensive computations</a:t>
            </a:r>
          </a:p>
          <a:p>
            <a:pPr lvl="2"/>
            <a:r>
              <a:rPr lang="en-US" dirty="0"/>
              <a:t>No overhead of instruction fetching and translation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C57708-1890-4A1D-BB80-B1850EE44738}"/>
              </a:ext>
            </a:extLst>
          </p:cNvPr>
          <p:cNvSpPr txBox="1"/>
          <p:nvPr/>
        </p:nvSpPr>
        <p:spPr>
          <a:xfrm>
            <a:off x="473018" y="5610334"/>
            <a:ext cx="821378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All of these possibilities will impact software</a:t>
            </a:r>
          </a:p>
          <a:p>
            <a:pPr algn="ctr"/>
            <a:r>
              <a:rPr lang="en-US" sz="2000" b="1" i="1" dirty="0"/>
              <a:t>but in somewhat different ways</a:t>
            </a:r>
          </a:p>
        </p:txBody>
      </p:sp>
    </p:spTree>
    <p:extLst>
      <p:ext uri="{BB962C8B-B14F-4D97-AF65-F5344CB8AC3E}">
        <p14:creationId xmlns:p14="http://schemas.microsoft.com/office/powerpoint/2010/main" val="271245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2A27B-00FF-4F7F-AE11-5CB76276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changes create software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79D33-A7CC-4515-82F5-C1FCAF7E2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6688"/>
            <a:ext cx="8237510" cy="4881532"/>
          </a:xfrm>
        </p:spPr>
        <p:txBody>
          <a:bodyPr>
            <a:normAutofit/>
          </a:bodyPr>
          <a:lstStyle/>
          <a:p>
            <a:r>
              <a:rPr lang="en-US" dirty="0"/>
              <a:t>Architectural innovation must occurring continually to sustain performance improvement</a:t>
            </a:r>
          </a:p>
          <a:p>
            <a:pPr lvl="1"/>
            <a:r>
              <a:rPr lang="en-US" dirty="0"/>
              <a:t>Application codes will have to span multiple architectures</a:t>
            </a:r>
          </a:p>
          <a:p>
            <a:r>
              <a:rPr lang="en-US" dirty="0"/>
              <a:t>For most the past 25 years, long-lived software has been an asset.  Now it could be a liability.</a:t>
            </a:r>
          </a:p>
          <a:p>
            <a:pPr lvl="1"/>
            <a:r>
              <a:rPr lang="en-US" dirty="0"/>
              <a:t>Machine-specific software optimization will have only a short relevance</a:t>
            </a:r>
          </a:p>
          <a:p>
            <a:r>
              <a:rPr lang="en-US" dirty="0"/>
              <a:t>We don’t know which architectural concepts will prevail</a:t>
            </a:r>
          </a:p>
          <a:p>
            <a:pPr lvl="1"/>
            <a:r>
              <a:rPr lang="en-US" dirty="0"/>
              <a:t>How can we prepare if we don’t know what we’re preparing for?</a:t>
            </a:r>
          </a:p>
          <a:p>
            <a:endParaRPr lang="en-US" dirty="0"/>
          </a:p>
          <a:p>
            <a:r>
              <a:rPr lang="en-US" dirty="0"/>
              <a:t>What should we be doing??</a:t>
            </a:r>
          </a:p>
        </p:txBody>
      </p:sp>
    </p:spTree>
    <p:extLst>
      <p:ext uri="{BB962C8B-B14F-4D97-AF65-F5344CB8AC3E}">
        <p14:creationId xmlns:p14="http://schemas.microsoft.com/office/powerpoint/2010/main" val="1420260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D5E9-75B9-4C11-95EC-B5C38D63A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to prepare our software for change and uncertainty?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F0066-04A3-40EE-B9F2-250A3597E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6688"/>
            <a:ext cx="8237510" cy="48815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Key idea: separate the “what” from the “how”</a:t>
            </a:r>
          </a:p>
          <a:p>
            <a:pPr lvl="1"/>
            <a:r>
              <a:rPr lang="en-US" dirty="0"/>
              <a:t>Express the desired computation (“what”) on top of an abstraction layer that hides the mechanics of the execution (“how”)</a:t>
            </a:r>
          </a:p>
          <a:p>
            <a:r>
              <a:rPr lang="en-US" dirty="0"/>
              <a:t>This creates space for performance portability</a:t>
            </a:r>
          </a:p>
          <a:p>
            <a:pPr lvl="1"/>
            <a:r>
              <a:rPr lang="en-US" dirty="0"/>
              <a:t>Lower-level software can compile and run for different architectures</a:t>
            </a:r>
          </a:p>
          <a:p>
            <a:pPr lvl="2"/>
            <a:r>
              <a:rPr lang="en-US" dirty="0"/>
              <a:t>If designed well, these tools can and should support many applications</a:t>
            </a:r>
          </a:p>
          <a:p>
            <a:pPr lvl="1"/>
            <a:r>
              <a:rPr lang="en-US" dirty="0"/>
              <a:t>Higher-level software needn’t change (much) for new machines</a:t>
            </a:r>
          </a:p>
          <a:p>
            <a:endParaRPr lang="en-US" dirty="0"/>
          </a:p>
          <a:p>
            <a:r>
              <a:rPr lang="en-US" dirty="0"/>
              <a:t>Challenging to make these changes without a negative impact on performance on a specific machine</a:t>
            </a:r>
          </a:p>
          <a:p>
            <a:pPr lvl="1"/>
            <a:r>
              <a:rPr lang="en-US" dirty="0"/>
              <a:t>Performance portability will become more important than (short-lived) raw performance</a:t>
            </a:r>
          </a:p>
        </p:txBody>
      </p:sp>
    </p:spTree>
    <p:extLst>
      <p:ext uri="{BB962C8B-B14F-4D97-AF65-F5344CB8AC3E}">
        <p14:creationId xmlns:p14="http://schemas.microsoft.com/office/powerpoint/2010/main" val="1372208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220136"/>
            <a:ext cx="8488392" cy="1005840"/>
          </a:xfrm>
        </p:spPr>
        <p:txBody>
          <a:bodyPr/>
          <a:lstStyle/>
          <a:p>
            <a:r>
              <a:rPr lang="en-US" dirty="0"/>
              <a:t>These are the best of times for parallel computing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1" y="1441524"/>
            <a:ext cx="8627532" cy="4906889"/>
          </a:xfrm>
          <a:prstGeom prst="rect">
            <a:avLst/>
          </a:prstGeom>
        </p:spPr>
        <p:txBody>
          <a:bodyPr/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2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6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Nearly very branch of science and engineering being driven by computing</a:t>
            </a:r>
          </a:p>
          <a:p>
            <a:r>
              <a:rPr lang="en-US" dirty="0"/>
              <a:t>Robust budgets around the world in the race to </a:t>
            </a:r>
            <a:r>
              <a:rPr lang="en-US" dirty="0" err="1"/>
              <a:t>exascale</a:t>
            </a:r>
            <a:endParaRPr lang="en-US" dirty="0"/>
          </a:p>
          <a:p>
            <a:r>
              <a:rPr lang="en-US" dirty="0"/>
              <a:t>Large demand for our students in academia, labs, and industry</a:t>
            </a:r>
          </a:p>
          <a:p>
            <a:r>
              <a:rPr lang="en-US" dirty="0"/>
              <a:t>Exciting breadth of new applications!</a:t>
            </a:r>
          </a:p>
          <a:p>
            <a:pPr lvl="1"/>
            <a:r>
              <a:rPr lang="en-US" dirty="0"/>
              <a:t>Mainstay of physics, chemistry and engineering</a:t>
            </a:r>
          </a:p>
          <a:p>
            <a:pPr lvl="1"/>
            <a:r>
              <a:rPr lang="en-US" dirty="0"/>
              <a:t>Bio-medicine</a:t>
            </a:r>
          </a:p>
          <a:p>
            <a:pPr lvl="1"/>
            <a:r>
              <a:rPr lang="en-US" dirty="0"/>
              <a:t>Healthcare</a:t>
            </a:r>
          </a:p>
          <a:p>
            <a:pPr lvl="1"/>
            <a:r>
              <a:rPr lang="en-US" dirty="0"/>
              <a:t>Big data and social sciences</a:t>
            </a:r>
          </a:p>
          <a:p>
            <a:pPr lvl="1"/>
            <a:r>
              <a:rPr lang="en-US" dirty="0"/>
              <a:t>Explosive growth of applications of machine learning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84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FC5B-3491-44B6-B183-D7C637631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0136"/>
            <a:ext cx="8455446" cy="1005840"/>
          </a:xfrm>
        </p:spPr>
        <p:txBody>
          <a:bodyPr/>
          <a:lstStyle/>
          <a:p>
            <a:r>
              <a:rPr lang="en-US" dirty="0"/>
              <a:t>Multiple approaches to instantiate separation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3A326-C135-441F-9903-7BF232F9C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6688"/>
            <a:ext cx="8237510" cy="4881532"/>
          </a:xfrm>
        </p:spPr>
        <p:txBody>
          <a:bodyPr/>
          <a:lstStyle/>
          <a:p>
            <a:r>
              <a:rPr lang="en-US" dirty="0"/>
              <a:t>Top-down approach: Task-based programming models </a:t>
            </a:r>
            <a:r>
              <a:rPr lang="en-US"/>
              <a:t>or DSLs</a:t>
            </a:r>
            <a:endParaRPr lang="en-US" dirty="0"/>
          </a:p>
          <a:p>
            <a:pPr lvl="1"/>
            <a:r>
              <a:rPr lang="en-US" dirty="0"/>
              <a:t>Applications programmer specifies a set of interacting tasks</a:t>
            </a:r>
          </a:p>
          <a:p>
            <a:pPr lvl="1"/>
            <a:r>
              <a:rPr lang="en-US" dirty="0"/>
              <a:t>Compiler and runtime distribute and schedule them</a:t>
            </a:r>
          </a:p>
          <a:p>
            <a:pPr lvl="1"/>
            <a:r>
              <a:rPr lang="en-US" dirty="0"/>
              <a:t>Can support dynamic execution, resilience, heterogeneous hardware, etc.</a:t>
            </a:r>
          </a:p>
          <a:p>
            <a:pPr lvl="1"/>
            <a:r>
              <a:rPr lang="en-US" dirty="0"/>
              <a:t>E.g. Charm++, Legion, STAPL, </a:t>
            </a:r>
            <a:r>
              <a:rPr lang="en-US" dirty="0" err="1"/>
              <a:t>ParallelX</a:t>
            </a:r>
            <a:r>
              <a:rPr lang="en-US" dirty="0"/>
              <a:t>, DHARMA, etc.</a:t>
            </a:r>
          </a:p>
          <a:p>
            <a:endParaRPr lang="en-US" dirty="0"/>
          </a:p>
          <a:p>
            <a:r>
              <a:rPr lang="en-US" dirty="0"/>
              <a:t>Bottom-up approach: Performance portability layer</a:t>
            </a:r>
          </a:p>
          <a:p>
            <a:pPr lvl="1"/>
            <a:r>
              <a:rPr lang="en-US" dirty="0"/>
              <a:t>Virtualize memory layouts and loop scheduling</a:t>
            </a:r>
          </a:p>
          <a:p>
            <a:pPr lvl="1"/>
            <a:r>
              <a:rPr lang="en-US" dirty="0"/>
              <a:t>Decide at compile time or run-time for specific hardware</a:t>
            </a:r>
          </a:p>
          <a:p>
            <a:pPr lvl="1"/>
            <a:r>
              <a:rPr lang="en-US" dirty="0"/>
              <a:t>Evidence suggests this can be done with little or no performance penalty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Kokkos</a:t>
            </a:r>
            <a:r>
              <a:rPr lang="en-US" dirty="0"/>
              <a:t>, RAJA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83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1401-F1F4-4C96-B5F8-0A41AAE89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path also has large uncertainties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B1D47-67E0-455F-B754-290355CA1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6688"/>
            <a:ext cx="8237510" cy="4881532"/>
          </a:xfrm>
        </p:spPr>
        <p:txBody>
          <a:bodyPr/>
          <a:lstStyle/>
          <a:p>
            <a:r>
              <a:rPr lang="en-US" dirty="0"/>
              <a:t>Unclear which software approaches will survive and prevail</a:t>
            </a:r>
          </a:p>
          <a:p>
            <a:pPr lvl="1"/>
            <a:r>
              <a:rPr lang="en-US" dirty="0"/>
              <a:t>How should an application developer decide which to use?</a:t>
            </a:r>
          </a:p>
          <a:p>
            <a:r>
              <a:rPr lang="en-US" dirty="0"/>
              <a:t>Ask hard questions about the likelihood of long-term support</a:t>
            </a:r>
          </a:p>
          <a:p>
            <a:pPr lvl="1"/>
            <a:r>
              <a:rPr lang="en-US" dirty="0"/>
              <a:t>Is there a large community already using this approach?</a:t>
            </a:r>
          </a:p>
          <a:p>
            <a:pPr lvl="1"/>
            <a:r>
              <a:rPr lang="en-US" dirty="0"/>
              <a:t>Could it become part of a community standard?</a:t>
            </a:r>
          </a:p>
          <a:p>
            <a:pPr lvl="1"/>
            <a:r>
              <a:rPr lang="en-US" dirty="0"/>
              <a:t>Is a large HPC organization committed to it?</a:t>
            </a:r>
          </a:p>
          <a:p>
            <a:r>
              <a:rPr lang="en-US" dirty="0"/>
              <a:t>Note that good software design and engineering is valuable for other reasons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322626-E6FE-47B9-8DA3-328C3BB2A2F0}"/>
              </a:ext>
            </a:extLst>
          </p:cNvPr>
          <p:cNvSpPr txBox="1"/>
          <p:nvPr/>
        </p:nvSpPr>
        <p:spPr>
          <a:xfrm>
            <a:off x="473018" y="5610334"/>
            <a:ext cx="821378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The “best” approach is still unclear</a:t>
            </a:r>
          </a:p>
          <a:p>
            <a:pPr algn="ctr"/>
            <a:r>
              <a:rPr lang="en-US" sz="2000" b="1" i="1" dirty="0"/>
              <a:t>and the community needs to make rapid progress</a:t>
            </a:r>
          </a:p>
        </p:txBody>
      </p:sp>
    </p:spTree>
    <p:extLst>
      <p:ext uri="{BB962C8B-B14F-4D97-AF65-F5344CB8AC3E}">
        <p14:creationId xmlns:p14="http://schemas.microsoft.com/office/powerpoint/2010/main" val="224331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86FC-35E3-4AA7-A27C-84DB7233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will require major culture shifts for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CCBBA-13EE-4DE2-94C4-1225283C8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36688"/>
            <a:ext cx="8458201" cy="4881532"/>
          </a:xfrm>
        </p:spPr>
        <p:txBody>
          <a:bodyPr>
            <a:normAutofit/>
          </a:bodyPr>
          <a:lstStyle/>
          <a:p>
            <a:r>
              <a:rPr lang="en-US" dirty="0"/>
              <a:t>Tools and libraries will need to be robust and supported</a:t>
            </a:r>
          </a:p>
          <a:p>
            <a:r>
              <a:rPr lang="en-US" dirty="0"/>
              <a:t>Application programs will have to live with dependencies</a:t>
            </a:r>
          </a:p>
          <a:p>
            <a:r>
              <a:rPr lang="en-US" dirty="0"/>
              <a:t>We will need to be willing to trade some performance today for longevity and sustainability</a:t>
            </a:r>
          </a:p>
          <a:p>
            <a:r>
              <a:rPr lang="en-US" dirty="0"/>
              <a:t>We must cede some control to runtime systems to manage resources</a:t>
            </a:r>
          </a:p>
          <a:p>
            <a:r>
              <a:rPr lang="en-US" dirty="0"/>
              <a:t>But overall cost of sustaining our software will go down</a:t>
            </a:r>
          </a:p>
          <a:p>
            <a:pPr lvl="1"/>
            <a:r>
              <a:rPr lang="en-US" dirty="0"/>
              <a:t>Leverage common community infrastructure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0CE73A-DF94-4EC4-84BE-4F8B33EA1A4A}"/>
              </a:ext>
            </a:extLst>
          </p:cNvPr>
          <p:cNvSpPr txBox="1"/>
          <p:nvPr/>
        </p:nvSpPr>
        <p:spPr>
          <a:xfrm>
            <a:off x="457199" y="5610334"/>
            <a:ext cx="821378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This will be a maturation of our scientific community</a:t>
            </a:r>
          </a:p>
          <a:p>
            <a:pPr algn="ctr"/>
            <a:r>
              <a:rPr lang="en-US" sz="2000" b="1" i="1" dirty="0"/>
              <a:t>Not every astronomer builds her own telescope!</a:t>
            </a:r>
          </a:p>
        </p:txBody>
      </p:sp>
    </p:spTree>
    <p:extLst>
      <p:ext uri="{BB962C8B-B14F-4D97-AF65-F5344CB8AC3E}">
        <p14:creationId xmlns:p14="http://schemas.microsoft.com/office/powerpoint/2010/main" val="348459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1" y="1441524"/>
            <a:ext cx="8405999" cy="4906889"/>
          </a:xfrm>
          <a:prstGeom prst="rect">
            <a:avLst/>
          </a:prstGeom>
        </p:spPr>
        <p:txBody>
          <a:bodyPr/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2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6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End of Dennard scaling        </a:t>
            </a:r>
          </a:p>
          <a:p>
            <a:pPr marL="57150" indent="0">
              <a:buNone/>
            </a:pPr>
            <a:r>
              <a:rPr lang="en-US" dirty="0"/>
              <a:t>       Faster versions of current machines will consume more power</a:t>
            </a:r>
          </a:p>
          <a:p>
            <a:pPr marL="57150" indent="0">
              <a:buNone/>
            </a:pPr>
            <a:r>
              <a:rPr lang="en-US" dirty="0"/>
              <a:t>       Only viable way forward involves significant and recurring architectural innovation</a:t>
            </a:r>
          </a:p>
          <a:p>
            <a:r>
              <a:rPr lang="en-US" dirty="0"/>
              <a:t>Architectural change will badly disrupt our software ecosystem</a:t>
            </a:r>
          </a:p>
          <a:p>
            <a:pPr lvl="1"/>
            <a:r>
              <a:rPr lang="en-US" sz="1800" dirty="0"/>
              <a:t>Problem is not just architectural change, but </a:t>
            </a:r>
            <a:r>
              <a:rPr lang="en-US" sz="1800" i="1" dirty="0"/>
              <a:t>uncertainty</a:t>
            </a:r>
          </a:p>
          <a:p>
            <a:pPr lvl="1"/>
            <a:r>
              <a:rPr lang="en-US" sz="1800" dirty="0"/>
              <a:t>We must start preparing now by rethinking the way we develop HPC software</a:t>
            </a:r>
          </a:p>
          <a:p>
            <a:pPr lvl="1"/>
            <a:r>
              <a:rPr lang="en-US" sz="1800" dirty="0"/>
              <a:t>Community has some good ideas, but lots of work to do</a:t>
            </a:r>
          </a:p>
          <a:p>
            <a:pPr lvl="1"/>
            <a:r>
              <a:rPr lang="en-US" sz="1800" dirty="0"/>
              <a:t>Large and unresolved technical and cultural challenges</a:t>
            </a:r>
          </a:p>
          <a:p>
            <a:r>
              <a:rPr lang="en-US" dirty="0"/>
              <a:t>Need for new ideas and insights, but opportunity for great impact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FE940F0-36A3-46F0-8D31-FDE7C4D93AC1}"/>
              </a:ext>
            </a:extLst>
          </p:cNvPr>
          <p:cNvSpPr/>
          <p:nvPr/>
        </p:nvSpPr>
        <p:spPr bwMode="auto">
          <a:xfrm>
            <a:off x="667070" y="2144872"/>
            <a:ext cx="294640" cy="210312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4294D56-2F20-4579-BC81-A3163BAF62E4}"/>
              </a:ext>
            </a:extLst>
          </p:cNvPr>
          <p:cNvSpPr/>
          <p:nvPr/>
        </p:nvSpPr>
        <p:spPr bwMode="auto">
          <a:xfrm>
            <a:off x="652687" y="2745895"/>
            <a:ext cx="294640" cy="210312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77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7E6D2-8EC7-4773-8D1E-F956553D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call to 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93C42-2188-48C5-B073-C2085ED1D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110" y="1436688"/>
            <a:ext cx="8229600" cy="4881532"/>
          </a:xfrm>
        </p:spPr>
        <p:txBody>
          <a:bodyPr/>
          <a:lstStyle/>
          <a:p>
            <a:r>
              <a:rPr lang="en-US" dirty="0"/>
              <a:t>Men wanted for hazardous journey. Low wages, bitter cold, long hours of complete darkness. Safe return doubtful. </a:t>
            </a:r>
            <a:r>
              <a:rPr lang="en-US" dirty="0" err="1"/>
              <a:t>Honour</a:t>
            </a:r>
            <a:r>
              <a:rPr lang="en-US" dirty="0"/>
              <a:t> and recognition in event of success.</a:t>
            </a:r>
          </a:p>
          <a:p>
            <a:pPr lvl="1"/>
            <a:r>
              <a:rPr lang="en-US" i="1" dirty="0"/>
              <a:t>Ernest Shackleton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F7E881-10E3-438E-B4CE-0C2FC80C2720}"/>
              </a:ext>
            </a:extLst>
          </p:cNvPr>
          <p:cNvSpPr txBox="1">
            <a:spLocks/>
          </p:cNvSpPr>
          <p:nvPr/>
        </p:nvSpPr>
        <p:spPr>
          <a:xfrm>
            <a:off x="460307" y="1438176"/>
            <a:ext cx="8229600" cy="48815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28600" algn="l" rtl="0" eaLnBrk="1" latinLnBrk="0" hangingPunct="1">
              <a:spcBef>
                <a:spcPts val="12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2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Calibri" panose="020F0502020204030204" pitchFamily="34" charset="0"/>
              <a:buChar char="—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•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Fellow travelers wanted for hazardous intellectual journey. Mediocre wages, fierce technological headwinds, long hours of complete frustration. Safe return doubtful. </a:t>
            </a:r>
            <a:r>
              <a:rPr lang="en-US" dirty="0" err="1"/>
              <a:t>Honour</a:t>
            </a:r>
            <a:r>
              <a:rPr lang="en-US" dirty="0"/>
              <a:t> and recognition in event of success.</a:t>
            </a:r>
          </a:p>
          <a:p>
            <a:pPr lvl="1" defTabSz="914400"/>
            <a:r>
              <a:rPr lang="en-US" i="1" dirty="0"/>
              <a:t>Bruce Hendrickson</a:t>
            </a:r>
          </a:p>
          <a:p>
            <a:pPr defTabSz="914400"/>
            <a:endParaRPr lang="en-US" i="1" dirty="0"/>
          </a:p>
          <a:p>
            <a:pPr defTabSz="914400"/>
            <a:r>
              <a:rPr lang="en-US" dirty="0"/>
              <a:t>Eras of disruption are rich with opportunities for new ideas with transformative impact</a:t>
            </a:r>
          </a:p>
          <a:p>
            <a:r>
              <a:rPr lang="en-US" dirty="0"/>
              <a:t>Success will enable a vast new frontier of applications</a:t>
            </a:r>
          </a:p>
          <a:p>
            <a:pPr defTabSz="914400"/>
            <a:endParaRPr lang="en-US" dirty="0"/>
          </a:p>
          <a:p>
            <a:pPr defTabSz="914400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779535-EEBF-45D3-BC70-41BD4A3F1064}"/>
              </a:ext>
            </a:extLst>
          </p:cNvPr>
          <p:cNvSpPr txBox="1"/>
          <p:nvPr/>
        </p:nvSpPr>
        <p:spPr>
          <a:xfrm>
            <a:off x="457199" y="5934184"/>
            <a:ext cx="8213782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This really will be the best of times for parallel computing! </a:t>
            </a:r>
          </a:p>
        </p:txBody>
      </p:sp>
    </p:spTree>
    <p:extLst>
      <p:ext uri="{BB962C8B-B14F-4D97-AF65-F5344CB8AC3E}">
        <p14:creationId xmlns:p14="http://schemas.microsoft.com/office/powerpoint/2010/main" val="386487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B6D9F-C916-4212-9039-12F4BB31A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550AB-EBA4-4D85-821A-D9A06AFDF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6688"/>
            <a:ext cx="8237510" cy="2749722"/>
          </a:xfrm>
        </p:spPr>
        <p:txBody>
          <a:bodyPr numCol="2">
            <a:normAutofit/>
          </a:bodyPr>
          <a:lstStyle/>
          <a:p>
            <a:r>
              <a:rPr lang="en-US" sz="2000" dirty="0"/>
              <a:t>Jim Ang</a:t>
            </a:r>
          </a:p>
          <a:p>
            <a:r>
              <a:rPr lang="en-US" sz="2000" dirty="0"/>
              <a:t>Jon Berry</a:t>
            </a:r>
          </a:p>
          <a:p>
            <a:r>
              <a:rPr lang="en-US" sz="2000" dirty="0"/>
              <a:t>Bronis de Supinski</a:t>
            </a:r>
          </a:p>
          <a:p>
            <a:r>
              <a:rPr lang="en-US" sz="2000" dirty="0"/>
              <a:t>Maya Gokhale</a:t>
            </a:r>
          </a:p>
          <a:p>
            <a:r>
              <a:rPr lang="en-US" sz="2000" dirty="0"/>
              <a:t>Si Hammond</a:t>
            </a:r>
          </a:p>
          <a:p>
            <a:r>
              <a:rPr lang="en-US" sz="2000" dirty="0"/>
              <a:t>Rich Hornung</a:t>
            </a:r>
          </a:p>
          <a:p>
            <a:r>
              <a:rPr lang="en-US" sz="2000" dirty="0"/>
              <a:t>Pete Kogge</a:t>
            </a:r>
          </a:p>
          <a:p>
            <a:r>
              <a:rPr lang="en-US" sz="2000" dirty="0"/>
              <a:t>Mike Merrill</a:t>
            </a:r>
          </a:p>
          <a:p>
            <a:r>
              <a:rPr lang="en-US" sz="2000" dirty="0"/>
              <a:t>Rich Murphy</a:t>
            </a:r>
          </a:p>
          <a:p>
            <a:r>
              <a:rPr lang="en-US" sz="2000" dirty="0"/>
              <a:t>Dave Mountain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4DD174-1812-42DD-A873-4635FA031993}"/>
              </a:ext>
            </a:extLst>
          </p:cNvPr>
          <p:cNvSpPr txBox="1"/>
          <p:nvPr/>
        </p:nvSpPr>
        <p:spPr>
          <a:xfrm>
            <a:off x="457200" y="519902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This work was performed under the auspices of the U.S. Department of Energy by Lawrence Livermore National Laboratory under Contract DE-AC52-07NA27344.</a:t>
            </a:r>
          </a:p>
        </p:txBody>
      </p:sp>
    </p:spTree>
    <p:extLst>
      <p:ext uri="{BB962C8B-B14F-4D97-AF65-F5344CB8AC3E}">
        <p14:creationId xmlns:p14="http://schemas.microsoft.com/office/powerpoint/2010/main" val="2616732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</a:t>
            </a:r>
            <a:r>
              <a:rPr lang="en-US" dirty="0" err="1"/>
              <a:t>Ombuds</a:t>
            </a:r>
            <a:r>
              <a:rPr lang="en-US" dirty="0"/>
              <a:t>: Thank you for your service</a:t>
            </a:r>
          </a:p>
        </p:txBody>
      </p:sp>
      <p:pic>
        <p:nvPicPr>
          <p:cNvPr id="3" name="Picture 2" descr="glob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78" r="17448"/>
          <a:stretch/>
        </p:blipFill>
        <p:spPr>
          <a:xfrm>
            <a:off x="-18288" y="0"/>
            <a:ext cx="9162288" cy="63734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81445" y="2523067"/>
            <a:ext cx="42625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E3B53D"/>
                </a:solidFill>
                <a:latin typeface="Century Gothic"/>
                <a:cs typeface="Century Gothic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68864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C5D54-66A0-4C65-A02B-4C5B5002F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advances have gotten us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6881C-35EC-437F-B918-F3FDCB5A8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6528"/>
            <a:ext cx="8321040" cy="4881532"/>
          </a:xfrm>
        </p:spPr>
        <p:txBody>
          <a:bodyPr>
            <a:normAutofit/>
          </a:bodyPr>
          <a:lstStyle/>
          <a:p>
            <a:r>
              <a:rPr lang="en-US" dirty="0"/>
              <a:t>Moore’s Law</a:t>
            </a:r>
          </a:p>
          <a:p>
            <a:pPr lvl="1"/>
            <a:r>
              <a:rPr lang="en-US" dirty="0"/>
              <a:t>Exponential growth in transistor density for 5 decades</a:t>
            </a:r>
          </a:p>
          <a:p>
            <a:r>
              <a:rPr lang="en-US" dirty="0"/>
              <a:t>Dennard scaling</a:t>
            </a:r>
          </a:p>
          <a:p>
            <a:pPr lvl="1"/>
            <a:r>
              <a:rPr lang="en-US" dirty="0"/>
              <a:t>Power reduction per transistor allowed for faster clock rates</a:t>
            </a:r>
          </a:p>
          <a:p>
            <a:pPr lvl="1"/>
            <a:r>
              <a:rPr lang="en-US" dirty="0"/>
              <a:t>Ran for 3-4 decades, but ended in ~2006</a:t>
            </a:r>
          </a:p>
          <a:p>
            <a:r>
              <a:rPr lang="en-US" dirty="0"/>
              <a:t>Stable machine model enabled a stable algorithmic target and programming model</a:t>
            </a:r>
          </a:p>
          <a:p>
            <a:r>
              <a:rPr lang="en-US" dirty="0"/>
              <a:t>This allowed for enormous investments in MPI-based parallel codes</a:t>
            </a:r>
          </a:p>
          <a:p>
            <a:pPr lvl="1"/>
            <a:r>
              <a:rPr lang="en-US" dirty="0"/>
              <a:t>This collection of sophisticated simulation and other software has impacted nearly every area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991142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9429-7FE6-47FC-8780-3EA6E21A0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“best of times”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D9428-C214-410C-BC6A-0376526A7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020574"/>
            <a:ext cx="8237510" cy="1297646"/>
          </a:xfrm>
        </p:spPr>
        <p:txBody>
          <a:bodyPr/>
          <a:lstStyle/>
          <a:p>
            <a:r>
              <a:rPr lang="en-US" dirty="0"/>
              <a:t>The best we’ve yet experienced …</a:t>
            </a:r>
          </a:p>
          <a:p>
            <a:r>
              <a:rPr lang="en-US" dirty="0"/>
              <a:t>… or the best we will ever experience?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1627949-E8A2-4DD3-AEF4-AA94A0F501B0}"/>
              </a:ext>
            </a:extLst>
          </p:cNvPr>
          <p:cNvSpPr/>
          <p:nvPr/>
        </p:nvSpPr>
        <p:spPr bwMode="auto">
          <a:xfrm>
            <a:off x="1587260" y="1974500"/>
            <a:ext cx="3361253" cy="2183427"/>
          </a:xfrm>
          <a:custGeom>
            <a:avLst/>
            <a:gdLst>
              <a:gd name="connsiteX0" fmla="*/ 0 w 5175849"/>
              <a:gd name="connsiteY0" fmla="*/ 2623374 h 2623374"/>
              <a:gd name="connsiteX1" fmla="*/ 1164566 w 5175849"/>
              <a:gd name="connsiteY1" fmla="*/ 2062657 h 2623374"/>
              <a:gd name="connsiteX2" fmla="*/ 1820173 w 5175849"/>
              <a:gd name="connsiteY2" fmla="*/ 1079246 h 2623374"/>
              <a:gd name="connsiteX3" fmla="*/ 2708694 w 5175849"/>
              <a:gd name="connsiteY3" fmla="*/ 251110 h 2623374"/>
              <a:gd name="connsiteX4" fmla="*/ 3140015 w 5175849"/>
              <a:gd name="connsiteY4" fmla="*/ 44076 h 2623374"/>
              <a:gd name="connsiteX5" fmla="*/ 3640347 w 5175849"/>
              <a:gd name="connsiteY5" fmla="*/ 992982 h 2623374"/>
              <a:gd name="connsiteX6" fmla="*/ 4261449 w 5175849"/>
              <a:gd name="connsiteY6" fmla="*/ 2071283 h 2623374"/>
              <a:gd name="connsiteX7" fmla="*/ 4770407 w 5175849"/>
              <a:gd name="connsiteY7" fmla="*/ 2295570 h 2623374"/>
              <a:gd name="connsiteX8" fmla="*/ 5072332 w 5175849"/>
              <a:gd name="connsiteY8" fmla="*/ 2588868 h 2623374"/>
              <a:gd name="connsiteX9" fmla="*/ 5072332 w 5175849"/>
              <a:gd name="connsiteY9" fmla="*/ 2588868 h 2623374"/>
              <a:gd name="connsiteX10" fmla="*/ 5175849 w 5175849"/>
              <a:gd name="connsiteY10" fmla="*/ 2511231 h 2623374"/>
              <a:gd name="connsiteX0" fmla="*/ 0 w 5072332"/>
              <a:gd name="connsiteY0" fmla="*/ 2623374 h 2623374"/>
              <a:gd name="connsiteX1" fmla="*/ 1164566 w 5072332"/>
              <a:gd name="connsiteY1" fmla="*/ 2062657 h 2623374"/>
              <a:gd name="connsiteX2" fmla="*/ 1820173 w 5072332"/>
              <a:gd name="connsiteY2" fmla="*/ 1079246 h 2623374"/>
              <a:gd name="connsiteX3" fmla="*/ 2708694 w 5072332"/>
              <a:gd name="connsiteY3" fmla="*/ 251110 h 2623374"/>
              <a:gd name="connsiteX4" fmla="*/ 3140015 w 5072332"/>
              <a:gd name="connsiteY4" fmla="*/ 44076 h 2623374"/>
              <a:gd name="connsiteX5" fmla="*/ 3640347 w 5072332"/>
              <a:gd name="connsiteY5" fmla="*/ 992982 h 2623374"/>
              <a:gd name="connsiteX6" fmla="*/ 4261449 w 5072332"/>
              <a:gd name="connsiteY6" fmla="*/ 2071283 h 2623374"/>
              <a:gd name="connsiteX7" fmla="*/ 4770407 w 5072332"/>
              <a:gd name="connsiteY7" fmla="*/ 2295570 h 2623374"/>
              <a:gd name="connsiteX8" fmla="*/ 5072332 w 5072332"/>
              <a:gd name="connsiteY8" fmla="*/ 2588868 h 2623374"/>
              <a:gd name="connsiteX9" fmla="*/ 5072332 w 5072332"/>
              <a:gd name="connsiteY9" fmla="*/ 2588868 h 2623374"/>
              <a:gd name="connsiteX0" fmla="*/ 0 w 5072332"/>
              <a:gd name="connsiteY0" fmla="*/ 2623374 h 2623374"/>
              <a:gd name="connsiteX1" fmla="*/ 1164566 w 5072332"/>
              <a:gd name="connsiteY1" fmla="*/ 2062657 h 2623374"/>
              <a:gd name="connsiteX2" fmla="*/ 1820173 w 5072332"/>
              <a:gd name="connsiteY2" fmla="*/ 1079246 h 2623374"/>
              <a:gd name="connsiteX3" fmla="*/ 2708694 w 5072332"/>
              <a:gd name="connsiteY3" fmla="*/ 251110 h 2623374"/>
              <a:gd name="connsiteX4" fmla="*/ 3140015 w 5072332"/>
              <a:gd name="connsiteY4" fmla="*/ 44076 h 2623374"/>
              <a:gd name="connsiteX5" fmla="*/ 3640347 w 5072332"/>
              <a:gd name="connsiteY5" fmla="*/ 992982 h 2623374"/>
              <a:gd name="connsiteX6" fmla="*/ 4261449 w 5072332"/>
              <a:gd name="connsiteY6" fmla="*/ 2071283 h 2623374"/>
              <a:gd name="connsiteX7" fmla="*/ 4770407 w 5072332"/>
              <a:gd name="connsiteY7" fmla="*/ 2295570 h 2623374"/>
              <a:gd name="connsiteX8" fmla="*/ 5072332 w 5072332"/>
              <a:gd name="connsiteY8" fmla="*/ 2588868 h 2623374"/>
              <a:gd name="connsiteX0" fmla="*/ 0 w 4770407"/>
              <a:gd name="connsiteY0" fmla="*/ 2623374 h 2623374"/>
              <a:gd name="connsiteX1" fmla="*/ 1164566 w 4770407"/>
              <a:gd name="connsiteY1" fmla="*/ 2062657 h 2623374"/>
              <a:gd name="connsiteX2" fmla="*/ 1820173 w 4770407"/>
              <a:gd name="connsiteY2" fmla="*/ 1079246 h 2623374"/>
              <a:gd name="connsiteX3" fmla="*/ 2708694 w 4770407"/>
              <a:gd name="connsiteY3" fmla="*/ 251110 h 2623374"/>
              <a:gd name="connsiteX4" fmla="*/ 3140015 w 4770407"/>
              <a:gd name="connsiteY4" fmla="*/ 44076 h 2623374"/>
              <a:gd name="connsiteX5" fmla="*/ 3640347 w 4770407"/>
              <a:gd name="connsiteY5" fmla="*/ 992982 h 2623374"/>
              <a:gd name="connsiteX6" fmla="*/ 4261449 w 4770407"/>
              <a:gd name="connsiteY6" fmla="*/ 2071283 h 2623374"/>
              <a:gd name="connsiteX7" fmla="*/ 4770407 w 4770407"/>
              <a:gd name="connsiteY7" fmla="*/ 2295570 h 2623374"/>
              <a:gd name="connsiteX0" fmla="*/ 0 w 4261449"/>
              <a:gd name="connsiteY0" fmla="*/ 2623374 h 2623374"/>
              <a:gd name="connsiteX1" fmla="*/ 1164566 w 4261449"/>
              <a:gd name="connsiteY1" fmla="*/ 2062657 h 2623374"/>
              <a:gd name="connsiteX2" fmla="*/ 1820173 w 4261449"/>
              <a:gd name="connsiteY2" fmla="*/ 1079246 h 2623374"/>
              <a:gd name="connsiteX3" fmla="*/ 2708694 w 4261449"/>
              <a:gd name="connsiteY3" fmla="*/ 251110 h 2623374"/>
              <a:gd name="connsiteX4" fmla="*/ 3140015 w 4261449"/>
              <a:gd name="connsiteY4" fmla="*/ 44076 h 2623374"/>
              <a:gd name="connsiteX5" fmla="*/ 3640347 w 4261449"/>
              <a:gd name="connsiteY5" fmla="*/ 992982 h 2623374"/>
              <a:gd name="connsiteX6" fmla="*/ 4261449 w 4261449"/>
              <a:gd name="connsiteY6" fmla="*/ 2071283 h 2623374"/>
              <a:gd name="connsiteX0" fmla="*/ 0 w 3640347"/>
              <a:gd name="connsiteY0" fmla="*/ 2623374 h 2623374"/>
              <a:gd name="connsiteX1" fmla="*/ 1164566 w 3640347"/>
              <a:gd name="connsiteY1" fmla="*/ 2062657 h 2623374"/>
              <a:gd name="connsiteX2" fmla="*/ 1820173 w 3640347"/>
              <a:gd name="connsiteY2" fmla="*/ 1079246 h 2623374"/>
              <a:gd name="connsiteX3" fmla="*/ 2708694 w 3640347"/>
              <a:gd name="connsiteY3" fmla="*/ 251110 h 2623374"/>
              <a:gd name="connsiteX4" fmla="*/ 3140015 w 3640347"/>
              <a:gd name="connsiteY4" fmla="*/ 44076 h 2623374"/>
              <a:gd name="connsiteX5" fmla="*/ 3640347 w 3640347"/>
              <a:gd name="connsiteY5" fmla="*/ 992982 h 262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0347" h="2623374">
                <a:moveTo>
                  <a:pt x="0" y="2623374"/>
                </a:moveTo>
                <a:cubicBezTo>
                  <a:pt x="430602" y="2471693"/>
                  <a:pt x="861204" y="2320012"/>
                  <a:pt x="1164566" y="2062657"/>
                </a:cubicBezTo>
                <a:cubicBezTo>
                  <a:pt x="1467928" y="1805302"/>
                  <a:pt x="1562818" y="1381170"/>
                  <a:pt x="1820173" y="1079246"/>
                </a:cubicBezTo>
                <a:cubicBezTo>
                  <a:pt x="2077528" y="777321"/>
                  <a:pt x="2488720" y="423638"/>
                  <a:pt x="2708694" y="251110"/>
                </a:cubicBezTo>
                <a:cubicBezTo>
                  <a:pt x="2928668" y="78582"/>
                  <a:pt x="2984740" y="-79569"/>
                  <a:pt x="3140015" y="44076"/>
                </a:cubicBezTo>
                <a:cubicBezTo>
                  <a:pt x="3295290" y="167721"/>
                  <a:pt x="3453441" y="655114"/>
                  <a:pt x="3640347" y="992982"/>
                </a:cubicBez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1CCD9F9-6A31-4E5C-BD36-DDB4B78D2E45}"/>
              </a:ext>
            </a:extLst>
          </p:cNvPr>
          <p:cNvCxnSpPr>
            <a:cxnSpLocks/>
          </p:cNvCxnSpPr>
          <p:nvPr/>
        </p:nvCxnSpPr>
        <p:spPr>
          <a:xfrm>
            <a:off x="1380227" y="4295954"/>
            <a:ext cx="3372928" cy="0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B193AE9-00AF-4333-97CB-6495B9F4527F}"/>
              </a:ext>
            </a:extLst>
          </p:cNvPr>
          <p:cNvCxnSpPr>
            <a:cxnSpLocks/>
          </p:cNvCxnSpPr>
          <p:nvPr/>
        </p:nvCxnSpPr>
        <p:spPr>
          <a:xfrm flipV="1">
            <a:off x="1380227" y="1828800"/>
            <a:ext cx="29003" cy="2475781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18EB449-7F2F-4B53-884F-1029FE9C7856}"/>
              </a:ext>
            </a:extLst>
          </p:cNvPr>
          <p:cNvSpPr txBox="1"/>
          <p:nvPr/>
        </p:nvSpPr>
        <p:spPr>
          <a:xfrm>
            <a:off x="2329132" y="429595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810EC4-0225-4FE0-B070-3B4852C74930}"/>
              </a:ext>
            </a:extLst>
          </p:cNvPr>
          <p:cNvSpPr txBox="1"/>
          <p:nvPr/>
        </p:nvSpPr>
        <p:spPr>
          <a:xfrm>
            <a:off x="224290" y="3183147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goodness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D8516A-40BE-4707-8ABB-DA9CBBD8EA79}"/>
              </a:ext>
            </a:extLst>
          </p:cNvPr>
          <p:cNvSpPr/>
          <p:nvPr/>
        </p:nvSpPr>
        <p:spPr bwMode="auto">
          <a:xfrm>
            <a:off x="4348023" y="1364003"/>
            <a:ext cx="2329119" cy="270868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8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5C43F-3196-4D2E-80C0-0D80F05D3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day after tomorrow might be a bad day</a:t>
            </a:r>
          </a:p>
        </p:txBody>
      </p:sp>
      <p:sp>
        <p:nvSpPr>
          <p:cNvPr id="3" name="AutoShape 2" descr="Image result for the day after tomorrow">
            <a:extLst>
              <a:ext uri="{FF2B5EF4-FFF2-40B4-BE49-F238E27FC236}">
                <a16:creationId xmlns:a16="http://schemas.microsoft.com/office/drawing/2014/main" id="{61CC1588-FFC6-4076-A789-A1FE682FD7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3FFE5-CBC9-453A-85BA-5CDABCB1A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3" y="1609724"/>
            <a:ext cx="9023680" cy="41123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2C19B7-DA28-4F14-A0F5-AD7D1C1D7579}"/>
              </a:ext>
            </a:extLst>
          </p:cNvPr>
          <p:cNvSpPr txBox="1"/>
          <p:nvPr/>
        </p:nvSpPr>
        <p:spPr>
          <a:xfrm>
            <a:off x="5456455" y="5967326"/>
            <a:ext cx="3607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2004 film by Lionsgate Films and 20</a:t>
            </a:r>
            <a:r>
              <a:rPr lang="en-US" sz="1200" baseline="30000" dirty="0"/>
              <a:t>th</a:t>
            </a:r>
            <a:r>
              <a:rPr lang="en-US" sz="1200" dirty="0"/>
              <a:t> Century Fox</a:t>
            </a:r>
          </a:p>
        </p:txBody>
      </p:sp>
    </p:spTree>
    <p:extLst>
      <p:ext uri="{BB962C8B-B14F-4D97-AF65-F5344CB8AC3E}">
        <p14:creationId xmlns:p14="http://schemas.microsoft.com/office/powerpoint/2010/main" val="1389656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1" y="1441524"/>
            <a:ext cx="8405999" cy="4906889"/>
          </a:xfrm>
          <a:prstGeom prst="rect">
            <a:avLst/>
          </a:prstGeom>
        </p:spPr>
        <p:txBody>
          <a:bodyPr/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2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6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End of Dennard scaling        </a:t>
            </a:r>
          </a:p>
          <a:p>
            <a:pPr marL="57150" indent="0">
              <a:buNone/>
            </a:pPr>
            <a:r>
              <a:rPr lang="en-US" dirty="0"/>
              <a:t>       Faster versions of current machines will consume more power</a:t>
            </a:r>
          </a:p>
          <a:p>
            <a:pPr marL="57150" indent="0">
              <a:buNone/>
            </a:pPr>
            <a:r>
              <a:rPr lang="en-US" dirty="0"/>
              <a:t>       Only viable way forward involves significant and </a:t>
            </a:r>
            <a:r>
              <a:rPr lang="en-US" b="1" i="1" dirty="0"/>
              <a:t>recurring</a:t>
            </a:r>
            <a:r>
              <a:rPr lang="en-US" dirty="0"/>
              <a:t> architectural innovation</a:t>
            </a:r>
          </a:p>
          <a:p>
            <a:r>
              <a:rPr lang="en-US" dirty="0"/>
              <a:t>Architectural change will badly disrupt our software ecosystem</a:t>
            </a:r>
          </a:p>
          <a:p>
            <a:pPr lvl="1"/>
            <a:r>
              <a:rPr lang="en-US" sz="1800" dirty="0"/>
              <a:t>Problem is not just architectural change, but </a:t>
            </a:r>
            <a:r>
              <a:rPr lang="en-US" sz="1800" b="1" i="1" dirty="0"/>
              <a:t>uncertainty</a:t>
            </a:r>
            <a:r>
              <a:rPr lang="en-US" sz="1800" dirty="0"/>
              <a:t> about which ideas will prevail</a:t>
            </a:r>
          </a:p>
          <a:p>
            <a:pPr lvl="1"/>
            <a:r>
              <a:rPr lang="en-US" sz="1800" dirty="0"/>
              <a:t>This makes it hard to know how our software need to change</a:t>
            </a:r>
          </a:p>
          <a:p>
            <a:r>
              <a:rPr lang="en-US" dirty="0"/>
              <a:t>What can we do now to prepare for this?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FE940F0-36A3-46F0-8D31-FDE7C4D93AC1}"/>
              </a:ext>
            </a:extLst>
          </p:cNvPr>
          <p:cNvSpPr/>
          <p:nvPr/>
        </p:nvSpPr>
        <p:spPr bwMode="auto">
          <a:xfrm>
            <a:off x="667070" y="2144872"/>
            <a:ext cx="294640" cy="210312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4294D56-2F20-4579-BC81-A3163BAF62E4}"/>
              </a:ext>
            </a:extLst>
          </p:cNvPr>
          <p:cNvSpPr/>
          <p:nvPr/>
        </p:nvSpPr>
        <p:spPr bwMode="auto">
          <a:xfrm>
            <a:off x="652687" y="2745895"/>
            <a:ext cx="294640" cy="210312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2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D1366-5E7E-4590-BA86-CE6FD8EA5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E8A0D-81BA-4DAE-844B-6D6D8E788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34" y="1396048"/>
            <a:ext cx="6051732" cy="4994592"/>
          </a:xfrm>
        </p:spPr>
        <p:txBody>
          <a:bodyPr>
            <a:normAutofit/>
          </a:bodyPr>
          <a:lstStyle/>
          <a:p>
            <a:r>
              <a:rPr lang="en-US" dirty="0"/>
              <a:t>Moore’s Law [1965]</a:t>
            </a:r>
          </a:p>
          <a:p>
            <a:pPr lvl="1"/>
            <a:r>
              <a:rPr lang="en-US" dirty="0"/>
              <a:t>Gordon Moore, co-founder of Intel</a:t>
            </a:r>
          </a:p>
          <a:p>
            <a:pPr lvl="1"/>
            <a:r>
              <a:rPr lang="en-US" dirty="0"/>
              <a:t>Number of circuit elements per area doubles every two years</a:t>
            </a:r>
          </a:p>
          <a:p>
            <a:pPr lvl="1"/>
            <a:r>
              <a:rPr lang="en-US" dirty="0"/>
              <a:t>Really an empirical observation</a:t>
            </a:r>
          </a:p>
          <a:p>
            <a:pPr lvl="1"/>
            <a:r>
              <a:rPr lang="en-US" dirty="0"/>
              <a:t>Law is dying a lingering death</a:t>
            </a:r>
          </a:p>
          <a:p>
            <a:r>
              <a:rPr lang="en-US" dirty="0"/>
              <a:t>Dennard scaling [1974]</a:t>
            </a:r>
          </a:p>
          <a:p>
            <a:pPr lvl="1"/>
            <a:r>
              <a:rPr lang="en-US" dirty="0"/>
              <a:t>Robert Dennard, inventor of DRAM</a:t>
            </a:r>
          </a:p>
          <a:p>
            <a:pPr lvl="1"/>
            <a:r>
              <a:rPr lang="en-US" dirty="0"/>
              <a:t>As transistors get smaller their power density stays constant, so total power stays in proportion with area</a:t>
            </a:r>
          </a:p>
          <a:p>
            <a:pPr lvl="1"/>
            <a:r>
              <a:rPr lang="en-US" dirty="0"/>
              <a:t>Ended around 2006 due to thermal effects of leakage currents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2171BC-8096-41F3-A778-B7C627F7A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066" y="1396048"/>
            <a:ext cx="2133600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04774A-E022-4B61-BFE7-1277DA096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066" y="3713393"/>
            <a:ext cx="2155734" cy="245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1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18ABB-E687-472A-BA9D-184603B1F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microprocessor trends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13C209-776D-484B-98B6-FCB95D3A1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745" y="1370708"/>
            <a:ext cx="7960045" cy="5044387"/>
          </a:xfrm>
        </p:spPr>
      </p:pic>
    </p:spTree>
    <p:extLst>
      <p:ext uri="{BB962C8B-B14F-4D97-AF65-F5344CB8AC3E}">
        <p14:creationId xmlns:p14="http://schemas.microsoft.com/office/powerpoint/2010/main" val="297902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897C-8E50-45D2-8CBD-3D8D64214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scaling laws matter to HPC?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B3C20-2557-4364-928D-CFF1D4B3C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6688"/>
            <a:ext cx="8237510" cy="4881532"/>
          </a:xfrm>
        </p:spPr>
        <p:txBody>
          <a:bodyPr/>
          <a:lstStyle/>
          <a:p>
            <a:r>
              <a:rPr lang="en-US" dirty="0"/>
              <a:t>The device engineers have done most of our work for us!</a:t>
            </a:r>
          </a:p>
          <a:p>
            <a:r>
              <a:rPr lang="en-US" dirty="0"/>
              <a:t>From the early 1990s until recently, parallel computers all looked essentially the same.</a:t>
            </a:r>
          </a:p>
          <a:p>
            <a:pPr lvl="1"/>
            <a:r>
              <a:rPr lang="en-US" dirty="0"/>
              <a:t>“Killer micro” processors connected by a high performance network</a:t>
            </a:r>
          </a:p>
          <a:p>
            <a:pPr lvl="2"/>
            <a:r>
              <a:rPr lang="en-US" dirty="0"/>
              <a:t>Commodity components benefit from the deep pockets of a large market</a:t>
            </a:r>
          </a:p>
          <a:p>
            <a:pPr lvl="1"/>
            <a:r>
              <a:rPr lang="en-US" dirty="0"/>
              <a:t>Steady, exponential improvements enabled by Moore and Dennard</a:t>
            </a:r>
          </a:p>
          <a:p>
            <a:pPr lvl="2"/>
            <a:r>
              <a:rPr lang="en-US" dirty="0"/>
              <a:t>Every 2 years, the number of transistors doubled with no increase in power</a:t>
            </a:r>
          </a:p>
          <a:p>
            <a:r>
              <a:rPr lang="en-US" dirty="0"/>
              <a:t>MPI 1.0 standard was released in 1994</a:t>
            </a:r>
          </a:p>
          <a:p>
            <a:pPr lvl="1"/>
            <a:r>
              <a:rPr lang="en-US" dirty="0"/>
              <a:t>Consistent programming model for 20+ years</a:t>
            </a:r>
          </a:p>
          <a:p>
            <a:pPr lvl="1"/>
            <a:r>
              <a:rPr lang="en-US" dirty="0"/>
              <a:t>Meanwhile, computers got a million times faster!</a:t>
            </a:r>
          </a:p>
        </p:txBody>
      </p:sp>
    </p:spTree>
    <p:extLst>
      <p:ext uri="{BB962C8B-B14F-4D97-AF65-F5344CB8AC3E}">
        <p14:creationId xmlns:p14="http://schemas.microsoft.com/office/powerpoint/2010/main" val="2279579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_PPT_UNC_V7.06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2015_PPT_UNC_V7.06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mpERC_template_2017" id="{0F696192-E3FE-524F-BFC2-9EB431A626A1}" vid="{F6D85ADF-DEE0-DD46-9530-03E6CFD50A13}"/>
    </a:ext>
  </a:extLst>
</a:theme>
</file>

<file path=ppt/theme/theme3.xml><?xml version="1.0" encoding="utf-8"?>
<a:theme xmlns:a="http://schemas.openxmlformats.org/drawingml/2006/main" name="2_2015_PPT_UNC_V7.06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9779</TotalTime>
  <Words>1951</Words>
  <Application>Microsoft Office PowerPoint</Application>
  <PresentationFormat>On-screen Show (4:3)</PresentationFormat>
  <Paragraphs>254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Century Gothic</vt:lpstr>
      <vt:lpstr>Lucida Grande</vt:lpstr>
      <vt:lpstr>Wingdings</vt:lpstr>
      <vt:lpstr>Wingdings 2</vt:lpstr>
      <vt:lpstr>2015_PPT_UNC_V7.06 (1)</vt:lpstr>
      <vt:lpstr>1_2015_PPT_UNC_V7.06 (1)</vt:lpstr>
      <vt:lpstr>2_2015_PPT_UNC_V7.06 (1)</vt:lpstr>
      <vt:lpstr>The Day After Tomorrow: The Looming Post-Exascale Crisis</vt:lpstr>
      <vt:lpstr>These are the best of times for parallel computing</vt:lpstr>
      <vt:lpstr>Technology advances have gotten us here</vt:lpstr>
      <vt:lpstr>The “best of times”</vt:lpstr>
      <vt:lpstr>The day after tomorrow might be a bad day</vt:lpstr>
      <vt:lpstr>Outline</vt:lpstr>
      <vt:lpstr>Scaling Laws</vt:lpstr>
      <vt:lpstr>Historical microprocessor trends</vt:lpstr>
      <vt:lpstr>Why do scaling laws matter to HPC?</vt:lpstr>
      <vt:lpstr>Historical drivers for performance improvement</vt:lpstr>
      <vt:lpstr>Livermore Lab’s machine data</vt:lpstr>
      <vt:lpstr>Key observations</vt:lpstr>
      <vt:lpstr>Over-the-horizon ideas to reduce power</vt:lpstr>
      <vt:lpstr>What’s wrong with architectural innovation?</vt:lpstr>
      <vt:lpstr>The von Neumann model is part of the problem</vt:lpstr>
      <vt:lpstr>How can data movement costs be reduced?</vt:lpstr>
      <vt:lpstr>Beyond von Neumann possibilities</vt:lpstr>
      <vt:lpstr>Architecture changes create software challenges</vt:lpstr>
      <vt:lpstr>What can we do to prepare our software for change and uncertainty? </vt:lpstr>
      <vt:lpstr>Multiple approaches to instantiate separation</vt:lpstr>
      <vt:lpstr>Software path also has large uncertainties</vt:lpstr>
      <vt:lpstr>This will require major culture shifts for us</vt:lpstr>
      <vt:lpstr>Conclusions</vt:lpstr>
      <vt:lpstr>A call to arms</vt:lpstr>
      <vt:lpstr>Thanks</vt:lpstr>
      <vt:lpstr>Computation Ombuds: Thank you for your service</vt:lpstr>
    </vt:vector>
  </TitlesOfParts>
  <Company>LLNL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Should not exceed two lines</dc:title>
  <dc:creator>Hadley, Kirk Hadley</dc:creator>
  <cp:lastModifiedBy>Hendrickson, Bruce</cp:lastModifiedBy>
  <cp:revision>378</cp:revision>
  <cp:lastPrinted>2018-05-11T20:15:51Z</cp:lastPrinted>
  <dcterms:created xsi:type="dcterms:W3CDTF">2015-07-06T19:43:41Z</dcterms:created>
  <dcterms:modified xsi:type="dcterms:W3CDTF">2018-05-24T21:01:55Z</dcterms:modified>
</cp:coreProperties>
</file>